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1398" r:id="rId2"/>
    <p:sldId id="1721" r:id="rId3"/>
    <p:sldId id="1731" r:id="rId4"/>
    <p:sldId id="1739" r:id="rId5"/>
    <p:sldId id="1741" r:id="rId6"/>
    <p:sldId id="1740" r:id="rId7"/>
    <p:sldId id="1742" r:id="rId8"/>
    <p:sldId id="1399" r:id="rId9"/>
    <p:sldId id="1802" r:id="rId10"/>
    <p:sldId id="1801" r:id="rId11"/>
    <p:sldId id="1791" r:id="rId12"/>
    <p:sldId id="1825" r:id="rId13"/>
    <p:sldId id="1803" r:id="rId14"/>
    <p:sldId id="1800" r:id="rId15"/>
    <p:sldId id="1792" r:id="rId16"/>
    <p:sldId id="1824" r:id="rId17"/>
    <p:sldId id="1841" r:id="rId18"/>
    <p:sldId id="1743" r:id="rId19"/>
    <p:sldId id="1790" r:id="rId20"/>
    <p:sldId id="1817" r:id="rId21"/>
    <p:sldId id="1831" r:id="rId22"/>
    <p:sldId id="1832" r:id="rId23"/>
    <p:sldId id="1828" r:id="rId24"/>
    <p:sldId id="1829" r:id="rId25"/>
    <p:sldId id="1830" r:id="rId26"/>
    <p:sldId id="1745" r:id="rId27"/>
    <p:sldId id="1746" r:id="rId28"/>
    <p:sldId id="1747" r:id="rId29"/>
    <p:sldId id="1748" r:id="rId30"/>
    <p:sldId id="1749" r:id="rId31"/>
    <p:sldId id="1842" r:id="rId32"/>
    <p:sldId id="1843" r:id="rId33"/>
    <p:sldId id="1844" r:id="rId34"/>
    <p:sldId id="1763" r:id="rId35"/>
    <p:sldId id="1759" r:id="rId36"/>
    <p:sldId id="1760" r:id="rId37"/>
    <p:sldId id="1761" r:id="rId38"/>
    <p:sldId id="1758" r:id="rId39"/>
    <p:sldId id="1751" r:id="rId40"/>
    <p:sldId id="1767" r:id="rId41"/>
    <p:sldId id="1769" r:id="rId42"/>
    <p:sldId id="1768" r:id="rId43"/>
    <p:sldId id="1772" r:id="rId44"/>
    <p:sldId id="1765" r:id="rId45"/>
    <p:sldId id="1752" r:id="rId46"/>
    <p:sldId id="1774" r:id="rId47"/>
    <p:sldId id="1778" r:id="rId48"/>
    <p:sldId id="1777" r:id="rId49"/>
    <p:sldId id="1776" r:id="rId50"/>
    <p:sldId id="1773" r:id="rId51"/>
    <p:sldId id="1804" r:id="rId52"/>
    <p:sldId id="1805" r:id="rId53"/>
    <p:sldId id="1806" r:id="rId54"/>
    <p:sldId id="1833" r:id="rId55"/>
    <p:sldId id="1834" r:id="rId56"/>
    <p:sldId id="1837" r:id="rId57"/>
    <p:sldId id="1835" r:id="rId58"/>
    <p:sldId id="1836" r:id="rId59"/>
    <p:sldId id="1753" r:id="rId60"/>
    <p:sldId id="1754" r:id="rId61"/>
    <p:sldId id="1755" r:id="rId62"/>
    <p:sldId id="1793" r:id="rId63"/>
    <p:sldId id="1794" r:id="rId64"/>
    <p:sldId id="1795" r:id="rId65"/>
    <p:sldId id="1796" r:id="rId66"/>
    <p:sldId id="1826" r:id="rId67"/>
    <p:sldId id="1847" r:id="rId68"/>
    <p:sldId id="1848" r:id="rId69"/>
    <p:sldId id="1849" r:id="rId70"/>
    <p:sldId id="1756" r:id="rId71"/>
    <p:sldId id="1846" r:id="rId72"/>
    <p:sldId id="1850" r:id="rId73"/>
    <p:sldId id="1797" r:id="rId74"/>
    <p:sldId id="1798" r:id="rId75"/>
    <p:sldId id="1799" r:id="rId76"/>
    <p:sldId id="1851" r:id="rId77"/>
    <p:sldId id="1853" r:id="rId78"/>
    <p:sldId id="1854" r:id="rId79"/>
    <p:sldId id="1852" r:id="rId80"/>
    <p:sldId id="1855" r:id="rId81"/>
    <p:sldId id="1757" r:id="rId82"/>
    <p:sldId id="1744" r:id="rId83"/>
    <p:sldId id="1785" r:id="rId84"/>
    <p:sldId id="1786" r:id="rId85"/>
    <p:sldId id="1733" r:id="rId86"/>
    <p:sldId id="1734" r:id="rId87"/>
    <p:sldId id="1809" r:id="rId88"/>
    <p:sldId id="1810" r:id="rId89"/>
    <p:sldId id="1811" r:id="rId90"/>
    <p:sldId id="1813" r:id="rId91"/>
    <p:sldId id="1814" r:id="rId92"/>
    <p:sldId id="1815" r:id="rId93"/>
    <p:sldId id="1827" r:id="rId94"/>
    <p:sldId id="1818" r:id="rId95"/>
    <p:sldId id="1823" r:id="rId96"/>
    <p:sldId id="1819" r:id="rId97"/>
    <p:sldId id="1820" r:id="rId98"/>
    <p:sldId id="1821" r:id="rId99"/>
    <p:sldId id="1822" r:id="rId100"/>
    <p:sldId id="1750" r:id="rId101"/>
    <p:sldId id="1762" r:id="rId102"/>
    <p:sldId id="1764" r:id="rId103"/>
    <p:sldId id="1770" r:id="rId104"/>
    <p:sldId id="1771" r:id="rId105"/>
    <p:sldId id="1779" r:id="rId106"/>
    <p:sldId id="1782" r:id="rId107"/>
    <p:sldId id="1783" r:id="rId108"/>
    <p:sldId id="1784" r:id="rId109"/>
    <p:sldId id="1808" r:id="rId110"/>
    <p:sldId id="1807" r:id="rId111"/>
    <p:sldId id="1838" r:id="rId112"/>
    <p:sldId id="1839" r:id="rId113"/>
    <p:sldId id="1840" r:id="rId1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CFA5848-36F4-482E-8BFF-3C928A2B16D5}">
          <p14:sldIdLst>
            <p14:sldId id="1398"/>
          </p14:sldIdLst>
        </p14:section>
        <p14:section name="需求分析" id="{331EAEBC-E252-4F4D-BB23-F301CCEB181C}">
          <p14:sldIdLst>
            <p14:sldId id="1721"/>
            <p14:sldId id="1731"/>
            <p14:sldId id="1739"/>
            <p14:sldId id="1741"/>
            <p14:sldId id="1740"/>
            <p14:sldId id="1742"/>
          </p14:sldIdLst>
        </p14:section>
        <p14:section name="系統分析" id="{BB5AE70D-D0D1-499A-BED9-DA03C5E180F1}">
          <p14:sldIdLst>
            <p14:sldId id="1399"/>
            <p14:sldId id="1802"/>
            <p14:sldId id="1801"/>
            <p14:sldId id="1791"/>
            <p14:sldId id="1825"/>
            <p14:sldId id="1803"/>
            <p14:sldId id="1800"/>
            <p14:sldId id="1792"/>
            <p14:sldId id="1824"/>
            <p14:sldId id="1841"/>
            <p14:sldId id="1743"/>
            <p14:sldId id="1790"/>
            <p14:sldId id="1817"/>
            <p14:sldId id="1831"/>
            <p14:sldId id="1832"/>
            <p14:sldId id="1828"/>
            <p14:sldId id="1829"/>
            <p14:sldId id="1830"/>
          </p14:sldIdLst>
        </p14:section>
        <p14:section name="API" id="{ABDAE2EF-169D-466B-AA9E-3C551529E658}">
          <p14:sldIdLst>
            <p14:sldId id="1745"/>
            <p14:sldId id="1746"/>
            <p14:sldId id="1747"/>
            <p14:sldId id="1748"/>
            <p14:sldId id="1749"/>
            <p14:sldId id="1842"/>
            <p14:sldId id="1843"/>
            <p14:sldId id="1844"/>
            <p14:sldId id="1763"/>
            <p14:sldId id="1759"/>
            <p14:sldId id="1760"/>
            <p14:sldId id="1761"/>
            <p14:sldId id="1758"/>
            <p14:sldId id="1751"/>
            <p14:sldId id="1767"/>
            <p14:sldId id="1769"/>
            <p14:sldId id="1768"/>
            <p14:sldId id="1772"/>
            <p14:sldId id="1765"/>
            <p14:sldId id="1752"/>
            <p14:sldId id="1774"/>
            <p14:sldId id="1778"/>
            <p14:sldId id="1777"/>
            <p14:sldId id="1776"/>
            <p14:sldId id="1773"/>
            <p14:sldId id="1804"/>
            <p14:sldId id="1805"/>
            <p14:sldId id="1806"/>
            <p14:sldId id="1833"/>
            <p14:sldId id="1834"/>
            <p14:sldId id="1837"/>
            <p14:sldId id="1835"/>
            <p14:sldId id="1836"/>
            <p14:sldId id="1753"/>
            <p14:sldId id="1754"/>
            <p14:sldId id="1755"/>
          </p14:sldIdLst>
        </p14:section>
        <p14:section name="Code" id="{DF74EEF6-AA6C-4F31-8456-78259FE07CBA}">
          <p14:sldIdLst>
            <p14:sldId id="1793"/>
            <p14:sldId id="1794"/>
            <p14:sldId id="1795"/>
            <p14:sldId id="1796"/>
            <p14:sldId id="1826"/>
          </p14:sldIdLst>
        </p14:section>
        <p14:section name="Driver" id="{C2100382-92E4-4B7D-A36D-6F837E716F30}">
          <p14:sldIdLst>
            <p14:sldId id="1847"/>
            <p14:sldId id="1848"/>
            <p14:sldId id="1849"/>
            <p14:sldId id="1756"/>
            <p14:sldId id="1846"/>
            <p14:sldId id="1850"/>
            <p14:sldId id="1797"/>
            <p14:sldId id="1798"/>
            <p14:sldId id="1799"/>
            <p14:sldId id="1851"/>
          </p14:sldIdLst>
        </p14:section>
        <p14:section name="問題紀錄" id="{2B0F9830-9930-4804-BB1A-6918ED5CCCC4}">
          <p14:sldIdLst>
            <p14:sldId id="1853"/>
            <p14:sldId id="1854"/>
            <p14:sldId id="1852"/>
            <p14:sldId id="1855"/>
          </p14:sldIdLst>
        </p14:section>
        <p14:section name="問題紀錄" id="{D86CA961-0D40-41B1-BA54-F1E4A25E5ADB}">
          <p14:sldIdLst/>
        </p14:section>
        <p14:section name="參考資料" id="{E9C89E05-6566-4109-B7DA-B2749F03ADA2}">
          <p14:sldIdLst>
            <p14:sldId id="1757"/>
          </p14:sldIdLst>
        </p14:section>
        <p14:section name="動畫" id="{CC974532-E986-4122-8E9A-5A2DEC77A020}">
          <p14:sldIdLst>
            <p14:sldId id="1744"/>
            <p14:sldId id="1785"/>
            <p14:sldId id="1786"/>
            <p14:sldId id="1733"/>
            <p14:sldId id="1734"/>
            <p14:sldId id="1809"/>
            <p14:sldId id="1810"/>
            <p14:sldId id="1811"/>
            <p14:sldId id="1813"/>
            <p14:sldId id="1814"/>
            <p14:sldId id="1815"/>
            <p14:sldId id="1827"/>
            <p14:sldId id="1818"/>
            <p14:sldId id="1823"/>
            <p14:sldId id="1819"/>
            <p14:sldId id="1820"/>
            <p14:sldId id="1821"/>
            <p14:sldId id="1822"/>
            <p14:sldId id="1750"/>
            <p14:sldId id="1762"/>
            <p14:sldId id="1764"/>
            <p14:sldId id="1770"/>
            <p14:sldId id="1771"/>
            <p14:sldId id="1779"/>
            <p14:sldId id="1782"/>
            <p14:sldId id="1783"/>
            <p14:sldId id="1784"/>
            <p14:sldId id="1808"/>
            <p14:sldId id="1807"/>
            <p14:sldId id="1838"/>
            <p14:sldId id="1839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19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97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95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18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88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665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17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673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02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767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98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01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850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251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850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0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659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14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4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53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90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483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06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881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156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341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428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76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626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184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91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8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6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23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04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432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316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926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153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1763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420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48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5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6873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737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71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62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46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10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80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5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9.png"/><Relationship Id="rId7" Type="http://schemas.openxmlformats.org/officeDocument/2006/relationships/slide" Target="slide59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slide" Target="slide39.xml"/><Relationship Id="rId4" Type="http://schemas.openxmlformats.org/officeDocument/2006/relationships/slide" Target="slide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10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0_axi_vdma/AXI-Video-Direct-Memory-Access-v6.3-LogiCORE-IP-Product-Guide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27.png"/><Relationship Id="rId4" Type="http://schemas.openxmlformats.org/officeDocument/2006/relationships/slide" Target="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0_axi_vdma/AXI-Video-Direct-Memory-Access-v6.3-LogiCORE-IP-Product-Guide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image" Target="../media/image27.png"/><Relationship Id="rId4" Type="http://schemas.openxmlformats.org/officeDocument/2006/relationships/slide" Target="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0_axi_vdma/AXI-Video-Direct-Memory-Access-v6.3-LogiCORE-IP-Product-Guid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slide" Target="slid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0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docs.xilinx.com/v/u/6.1-English/pg016_v_tc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104.xml"/><Relationship Id="rId4" Type="http://schemas.openxmlformats.org/officeDocument/2006/relationships/slide" Target="slide11.xml"/><Relationship Id="rId9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6.1-English/pg016_v_tc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slide" Target="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6.1-English/pg016_v_tc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slide" Target="slid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" Target="slide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slide" Target="slide107.xml"/><Relationship Id="rId4" Type="http://schemas.openxmlformats.org/officeDocument/2006/relationships/slide" Target="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slide" Target="slide108.xml"/><Relationship Id="rId4" Type="http://schemas.openxmlformats.org/officeDocument/2006/relationships/slide" Target="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1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231-v-proc-s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slide" Target="slide110.xml"/><Relationship Id="rId4" Type="http://schemas.openxmlformats.org/officeDocument/2006/relationships/slide" Target="slide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231-v-proc-s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slide" Target="slide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slide" Target="slide112.xml"/><Relationship Id="rId4" Type="http://schemas.openxmlformats.org/officeDocument/2006/relationships/slide" Target="slide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slide" Target="slide113.xml"/><Relationship Id="rId4" Type="http://schemas.openxmlformats.org/officeDocument/2006/relationships/slide" Target="slide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slide" Target="slid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6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docs.xilinx.com/r/en-US/pg065-clk-wiz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xilinx.com/r/en-US/pg016_v_tc/Video-Timing-Controller-v6.2-LogiCORE-IP-Product-Guide" TargetMode="External"/><Relationship Id="rId3" Type="http://schemas.openxmlformats.org/officeDocument/2006/relationships/hyperlink" Target="https://blog.csdn.net/weixin_41445387/article/details/116275486?spm=1001.2014.3001.5501" TargetMode="External"/><Relationship Id="rId7" Type="http://schemas.openxmlformats.org/officeDocument/2006/relationships/hyperlink" Target="https://blog.csdn.net/Pieces_thinking/article/details/124335670" TargetMode="External"/><Relationship Id="rId12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hyperlink" Target="https://blog.csdn.net/taowei1314520/article/details/88622264?spm=1001.2014.3001.55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xilinx.com/r/en-US/pg020_axi_vdma/AXI-Video-Direct-Memory-Access-v6.3-LogiCORE-IP-Product-Guide" TargetMode="External"/><Relationship Id="rId11" Type="http://schemas.openxmlformats.org/officeDocument/2006/relationships/hyperlink" Target="https://support.xilinx.com/s/question/0D52E00006xR6koSAC/video-blog-series?language=en_US" TargetMode="External"/><Relationship Id="rId5" Type="http://schemas.openxmlformats.org/officeDocument/2006/relationships/hyperlink" Target="https://www.analog.com/media/en/technical-documentation/user-guides/ADV7511_Hardware_Users_Guide.pdf" TargetMode="External"/><Relationship Id="rId10" Type="http://schemas.openxmlformats.org/officeDocument/2006/relationships/hyperlink" Target="https://docs.xilinx.com/v/u/en-US/pg044_v_axis_vid_out" TargetMode="External"/><Relationship Id="rId4" Type="http://schemas.openxmlformats.org/officeDocument/2006/relationships/hyperlink" Target="https://www.analog.com/media/en/technical-documentation/user-guides/ADV7511_Programming_Guide.pdf" TargetMode="External"/><Relationship Id="rId9" Type="http://schemas.openxmlformats.org/officeDocument/2006/relationships/hyperlink" Target="https://blog.csdn.net/u014586651/article/details/124019316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/>
          <a:lstStyle/>
          <a:p>
            <a:r>
              <a:rPr lang="zh-TW" altLang="en-US" dirty="0"/>
              <a:t>影像處理之軟硬體協同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C41EE-0F75-455F-95CF-4786552D8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63635"/>
            <a:ext cx="5512527" cy="150018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C109112113 </a:t>
            </a:r>
            <a:r>
              <a:rPr lang="zh-TW" altLang="en-US" dirty="0">
                <a:solidFill>
                  <a:schemeClr val="tx1"/>
                </a:solidFill>
              </a:rPr>
              <a:t>侯勝發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           </a:t>
            </a:r>
            <a:r>
              <a:rPr lang="en-US" altLang="zh-TW" dirty="0">
                <a:solidFill>
                  <a:schemeClr val="tx1"/>
                </a:solidFill>
              </a:rPr>
              <a:t>C109112183</a:t>
            </a:r>
            <a:r>
              <a:rPr lang="zh-TW" altLang="en-US" dirty="0">
                <a:solidFill>
                  <a:schemeClr val="tx1"/>
                </a:solidFill>
              </a:rPr>
              <a:t> 溫世新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開始日期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23/11/09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結束日期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24/01/11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(12/28)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116251"/>
            <a:ext cx="12177334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100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429000"/>
            <a:ext cx="4273294" cy="1472184"/>
            <a:chOff x="3959352" y="3429000"/>
            <a:chExt cx="4273294" cy="147218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429000"/>
              <a:ext cx="1527048" cy="14721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903719" y="4040455"/>
              <a:ext cx="1328927" cy="3852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31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101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2568271"/>
            <a:ext cx="4273294" cy="1028369"/>
            <a:chOff x="3959352" y="2568271"/>
            <a:chExt cx="4273294" cy="102836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2568271"/>
              <a:ext cx="15270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705599" y="2933015"/>
              <a:ext cx="1527047" cy="663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0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102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035122"/>
            <a:ext cx="4273294" cy="1017119"/>
            <a:chOff x="3959352" y="3035122"/>
            <a:chExt cx="4273294" cy="101711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035122"/>
              <a:ext cx="21366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095999" y="3592832"/>
              <a:ext cx="2136647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31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115" y="2037034"/>
            <a:ext cx="2768100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103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4171981" y="2577737"/>
            <a:ext cx="1610510" cy="1602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3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9874" y="2037034"/>
            <a:ext cx="2768581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5934164" y="2944948"/>
            <a:ext cx="1500554" cy="338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9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81125" y="2907791"/>
            <a:ext cx="1607027" cy="1834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812572-CF96-A975-252E-24564DFAE1FB}"/>
              </a:ext>
            </a:extLst>
          </p:cNvPr>
          <p:cNvSpPr/>
          <p:nvPr/>
        </p:nvSpPr>
        <p:spPr>
          <a:xfrm>
            <a:off x="6782889" y="2907791"/>
            <a:ext cx="1010988" cy="237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1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414015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71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651759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84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6265957" y="2633471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7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109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513102" y="2917371"/>
            <a:ext cx="1443561" cy="635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2F413C-18D9-E13B-7F73-E856881F08F9}"/>
              </a:ext>
            </a:extLst>
          </p:cNvPr>
          <p:cNvSpPr/>
          <p:nvPr/>
        </p:nvSpPr>
        <p:spPr>
          <a:xfrm>
            <a:off x="6096000" y="3291840"/>
            <a:ext cx="1443561" cy="409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20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(01/04)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136663"/>
            <a:ext cx="12177334" cy="320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110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513102" y="3509554"/>
            <a:ext cx="1121344" cy="55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81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111</a:t>
            </a:fld>
            <a:endParaRPr lang="zh-TW" altLang="en-US"/>
          </a:p>
        </p:txBody>
      </p:sp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71982" y="3209925"/>
            <a:ext cx="1628744" cy="1019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7AE5D7-E9EC-91AC-87B3-B5FD7E907A26}"/>
              </a:ext>
            </a:extLst>
          </p:cNvPr>
          <p:cNvSpPr/>
          <p:nvPr/>
        </p:nvSpPr>
        <p:spPr>
          <a:xfrm>
            <a:off x="6629432" y="3352324"/>
            <a:ext cx="1457293" cy="61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17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112</a:t>
            </a:fld>
            <a:endParaRPr lang="zh-TW" altLang="en-US"/>
          </a:p>
        </p:txBody>
      </p:sp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283018" y="2781301"/>
            <a:ext cx="1628744" cy="447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10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113</a:t>
            </a:fld>
            <a:endParaRPr lang="zh-TW" altLang="en-US"/>
          </a:p>
        </p:txBody>
      </p:sp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6091402" y="2924176"/>
            <a:ext cx="1808385" cy="428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4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(01/11)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477168"/>
            <a:ext cx="12177334" cy="252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(11/30)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E6DD9-73F8-0A8D-7E4D-9DD7B12A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82" y="1201849"/>
            <a:ext cx="8456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0915" y="1316350"/>
            <a:ext cx="76271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(12/28)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6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8881" y="1316350"/>
            <a:ext cx="751118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(01/04)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7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8881" y="1318396"/>
            <a:ext cx="7511186" cy="50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(01/11)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形: 空心 11">
            <a:hlinkClick r:id="rId4" action="ppaction://hlinksldjump"/>
            <a:extLst>
              <a:ext uri="{FF2B5EF4-FFF2-40B4-BE49-F238E27FC236}">
                <a16:creationId xmlns:a16="http://schemas.microsoft.com/office/drawing/2014/main" id="{7567312B-29AA-B1EC-A1E6-0B2A7693905A}"/>
              </a:ext>
            </a:extLst>
          </p:cNvPr>
          <p:cNvSpPr/>
          <p:nvPr/>
        </p:nvSpPr>
        <p:spPr>
          <a:xfrm flipV="1">
            <a:off x="4366323" y="3988979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圓形: 空心 12">
            <a:hlinkClick r:id="rId5" action="ppaction://hlinksldjump"/>
            <a:extLst>
              <a:ext uri="{FF2B5EF4-FFF2-40B4-BE49-F238E27FC236}">
                <a16:creationId xmlns:a16="http://schemas.microsoft.com/office/drawing/2014/main" id="{76A460CA-DAF9-3516-A163-893277DC892C}"/>
              </a:ext>
            </a:extLst>
          </p:cNvPr>
          <p:cNvSpPr/>
          <p:nvPr/>
        </p:nvSpPr>
        <p:spPr>
          <a:xfrm flipV="1">
            <a:off x="4993386" y="4800081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圓形: 空心 13">
            <a:hlinkClick r:id="rId6" action="ppaction://hlinksldjump"/>
            <a:extLst>
              <a:ext uri="{FF2B5EF4-FFF2-40B4-BE49-F238E27FC236}">
                <a16:creationId xmlns:a16="http://schemas.microsoft.com/office/drawing/2014/main" id="{9DBE296F-C3AA-0393-A4B2-71771924789D}"/>
              </a:ext>
            </a:extLst>
          </p:cNvPr>
          <p:cNvSpPr/>
          <p:nvPr/>
        </p:nvSpPr>
        <p:spPr>
          <a:xfrm flipV="1">
            <a:off x="6157119" y="4800081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hlinkClick r:id="rId7" action="ppaction://hlinksldjump"/>
            <a:extLst>
              <a:ext uri="{FF2B5EF4-FFF2-40B4-BE49-F238E27FC236}">
                <a16:creationId xmlns:a16="http://schemas.microsoft.com/office/drawing/2014/main" id="{86E80CF1-8633-97BC-463B-448CEADA173D}"/>
              </a:ext>
            </a:extLst>
          </p:cNvPr>
          <p:cNvSpPr/>
          <p:nvPr/>
        </p:nvSpPr>
        <p:spPr>
          <a:xfrm flipV="1">
            <a:off x="5530056" y="3972353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形: 空心 4">
            <a:hlinkClick r:id="rId8" action="ppaction://hlinksldjump"/>
            <a:extLst>
              <a:ext uri="{FF2B5EF4-FFF2-40B4-BE49-F238E27FC236}">
                <a16:creationId xmlns:a16="http://schemas.microsoft.com/office/drawing/2014/main" id="{D3B49164-2B7A-8BAD-7BA3-9C2246678A38}"/>
              </a:ext>
            </a:extLst>
          </p:cNvPr>
          <p:cNvSpPr/>
          <p:nvPr/>
        </p:nvSpPr>
        <p:spPr>
          <a:xfrm flipV="1">
            <a:off x="3538045" y="4002107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err="1"/>
              <a:t>BlockDesign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(01/11)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36D510-80ED-A1EE-B265-169511AE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9"/>
          <a:stretch/>
        </p:blipFill>
        <p:spPr>
          <a:xfrm>
            <a:off x="569677" y="1672047"/>
            <a:ext cx="11052646" cy="44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Workflow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4DA479-8FC8-3E2A-076A-F36D0AD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05" y="1589384"/>
            <a:ext cx="10068589" cy="406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5" name="圖片 34">
            <a:hlinkClick r:id="rId2" action="ppaction://hlinksldjump"/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功能需求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將輸入影像至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通過</a:t>
            </a:r>
            <a:r>
              <a:rPr lang="en-US" altLang="zh-TW" sz="1800" dirty="0">
                <a:solidFill>
                  <a:prstClr val="black"/>
                </a:solidFill>
              </a:rPr>
              <a:t>AXI4_lite</a:t>
            </a:r>
            <a:r>
              <a:rPr lang="zh-TW" altLang="en-US" sz="1800" dirty="0">
                <a:solidFill>
                  <a:prstClr val="black"/>
                </a:solidFill>
              </a:rPr>
              <a:t>對</a:t>
            </a:r>
            <a:r>
              <a:rPr lang="en-US" altLang="zh-TW" sz="1800" dirty="0">
                <a:solidFill>
                  <a:prstClr val="black"/>
                </a:solidFill>
              </a:rPr>
              <a:t>IP</a:t>
            </a:r>
            <a:r>
              <a:rPr lang="zh-TW" altLang="en-US" sz="1800" dirty="0">
                <a:solidFill>
                  <a:prstClr val="black"/>
                </a:solidFill>
              </a:rPr>
              <a:t>進行動態調整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顯示器顯示影像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觸發中斷後，將結果從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  <a:r>
              <a:rPr lang="zh-TW" altLang="en-US" sz="1800" dirty="0">
                <a:solidFill>
                  <a:prstClr val="black"/>
                </a:solidFill>
              </a:rPr>
              <a:t>讀出，並回傳此幀影像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GUI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效能需求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</a:p>
          <a:p>
            <a:pPr marL="999000" lvl="1" indent="-457200"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輸出解析度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1920x1080@60Hz</a:t>
            </a:r>
            <a:endParaRPr kumimoji="0" lang="en-US" altLang="zh-TW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介面需求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UART (115200,8,N,1)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AXI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HDMI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IIC</a:t>
            </a: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限制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傳輸速率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hlinkClick r:id="rId3" action="ppaction://hlinksldjump"/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2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729ABBE-23E9-8642-C7B1-1E4E5CCD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948" y="1689462"/>
            <a:ext cx="7320430" cy="455016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9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89CDA5-4A48-6281-1B88-3FDE4A19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948" y="1446230"/>
            <a:ext cx="7392041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A77553C-33C9-34AF-38EE-34FA8837E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71" y="1697712"/>
            <a:ext cx="6660457" cy="4541914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Menu_display_loop1(PL</a:t>
            </a:r>
            <a:r>
              <a:rPr lang="zh-TW" altLang="en-US" sz="1800" b="1" dirty="0"/>
              <a:t>輸入影像</a:t>
            </a:r>
            <a:r>
              <a:rPr lang="en-US" altLang="zh-TW" sz="1800" b="1" dirty="0"/>
              <a:t>)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36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809D3CC-88AC-88EF-CAC4-F004E4138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7947" y="1724614"/>
            <a:ext cx="8805838" cy="4352232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Menu_display_loop2(PS</a:t>
            </a:r>
            <a:r>
              <a:rPr lang="zh-TW" altLang="en-US" sz="1800" b="1" dirty="0"/>
              <a:t>輸入影像</a:t>
            </a:r>
            <a:r>
              <a:rPr lang="en-US" altLang="zh-TW" sz="1800" b="1" dirty="0"/>
              <a:t>)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6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1C134E-B103-29B3-C836-EE7F2864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4968" y="1709098"/>
            <a:ext cx="9004577" cy="441682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Menu_display_loop3(SD</a:t>
            </a:r>
            <a:r>
              <a:rPr lang="zh-TW" altLang="en-US" sz="1800" b="1" dirty="0"/>
              <a:t>卡輸入影像</a:t>
            </a:r>
            <a:r>
              <a:rPr lang="en-US" altLang="zh-TW" sz="1800" b="1" dirty="0"/>
              <a:t>)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37663"/>
              </p:ext>
            </p:extLst>
          </p:nvPr>
        </p:nvGraphicFramePr>
        <p:xfrm>
          <a:off x="3241766" y="1201848"/>
          <a:ext cx="6892637" cy="470326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00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connect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與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鮑率傳送至後端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413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({"result": "OK"})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連接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baudRate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後端與硬體連接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進入網頁需要與硬體連接，後端會以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與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是否相同來決定是否連結，假如正確會回答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OK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，失敗則會回答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ERROR</a:t>
                      </a:r>
                    </a:p>
                    <a:p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 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connect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A3A8426-735E-6977-8A7E-8408C5F4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909" y="2321730"/>
            <a:ext cx="3039291" cy="5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B7D881C-50B6-C400-CAD1-61E6C507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039" y="4618923"/>
            <a:ext cx="4501344" cy="149449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FD24AC6-2A03-2B85-17BF-0098F071B9FC}"/>
              </a:ext>
            </a:extLst>
          </p:cNvPr>
          <p:cNvSpPr/>
          <p:nvPr/>
        </p:nvSpPr>
        <p:spPr>
          <a:xfrm>
            <a:off x="5168039" y="5843451"/>
            <a:ext cx="509950" cy="38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deliver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4539984-4C56-B76E-6EAE-3E9B18480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470"/>
              </p:ext>
            </p:extLst>
          </p:nvPr>
        </p:nvGraphicFramePr>
        <p:xfrm>
          <a:off x="3190439" y="1201851"/>
          <a:ext cx="6916410" cy="50013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10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62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deliver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2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將設定傳送至後端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0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({“result”: “OK”})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  <a:endParaRPr lang="zh-TW" alt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alt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22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將前端設定的條件傳送至硬體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53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硬體需要前端選擇條件設定來進行影像處理，前端選擇條件傳送至後端再使用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UART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傳送至硬體，使硬體接收到資料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  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7401BBEC-1C36-2B43-69C0-2B681053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6" y="4365591"/>
            <a:ext cx="4644025" cy="154493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6E656C-127D-3410-BD8C-3D592702CFB6}"/>
              </a:ext>
            </a:extLst>
          </p:cNvPr>
          <p:cNvSpPr/>
          <p:nvPr/>
        </p:nvSpPr>
        <p:spPr>
          <a:xfrm>
            <a:off x="5168039" y="5656150"/>
            <a:ext cx="1058590" cy="371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97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retrieve_image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8B54E94-A0A2-506D-0F5D-67E93AECB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026860"/>
              </p:ext>
            </p:extLst>
          </p:nvPr>
        </p:nvGraphicFramePr>
        <p:xfrm>
          <a:off x="3900256" y="1246238"/>
          <a:ext cx="7221233" cy="500736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41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9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8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retrieve_image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4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後端將資料夾圖像呈現在頁面上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33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response_data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{'status': 'success', '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':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成功與圖像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04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image_folder</a:t>
                      </a:r>
                      <a:r>
                        <a:rPr lang="en-US" altLang="zh-TW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資料夾位址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image_path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檔案名稱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95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將中斷完輸出得圖片從資料夾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到網頁上呈現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當硬體中斷產生會把圖片存在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image_folder</a:t>
                      </a:r>
                      <a:r>
                        <a:rPr lang="en-US" altLang="zh-TW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，需要圖片時按下按鈕將圖片呈現在網頁上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53D7BB6D-FF92-75CB-FC9D-2D479DE7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855" y="2373945"/>
            <a:ext cx="6084888" cy="7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62D551-2B62-4237-27CB-01895B4C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399" y="4411869"/>
            <a:ext cx="1729656" cy="18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cancel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FF831B-9E8F-C348-D13F-1133D9F11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71068"/>
              </p:ext>
            </p:extLst>
          </p:nvPr>
        </p:nvGraphicFramePr>
        <p:xfrm>
          <a:off x="3220989" y="1201848"/>
          <a:ext cx="6892637" cy="472888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cancel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後端將終止指令傳送至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56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({“result”: “OK”})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  <a:endParaRPr lang="zh-TW" alt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null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取消傳送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當使用者不需要進行處理時，可以選擇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cancel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，當按下按鈕時可以停止傳送指令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8C59BEE6-B5E9-A00C-E2AB-6B2A3831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15" y="2319081"/>
            <a:ext cx="3923911" cy="7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E9520D7-50AB-2FED-A225-4CBD2CA74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6" y="4364596"/>
            <a:ext cx="4644025" cy="154592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2FDCB6D-015D-2937-4A67-98014669DD3F}"/>
              </a:ext>
            </a:extLst>
          </p:cNvPr>
          <p:cNvSpPr/>
          <p:nvPr/>
        </p:nvSpPr>
        <p:spPr>
          <a:xfrm>
            <a:off x="5168039" y="5656150"/>
            <a:ext cx="1058590" cy="371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1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(1)</a:t>
            </a:r>
            <a:r>
              <a:rPr lang="zh-TW" altLang="en-US" sz="2000" dirty="0">
                <a:solidFill>
                  <a:prstClr val="black"/>
                </a:solidFill>
              </a:rPr>
              <a:t>將輸入影像至</a:t>
            </a:r>
            <a:r>
              <a:rPr lang="en-US" altLang="zh-TW" sz="2000" dirty="0">
                <a:solidFill>
                  <a:prstClr val="black"/>
                </a:solidFill>
              </a:rPr>
              <a:t>DDR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(a)</a:t>
            </a:r>
            <a:r>
              <a:rPr lang="zh-TW" altLang="en-US" sz="1800" dirty="0">
                <a:solidFill>
                  <a:prstClr val="black"/>
                </a:solidFill>
              </a:rPr>
              <a:t>由</a:t>
            </a:r>
            <a:r>
              <a:rPr lang="en-US" altLang="zh-TW" sz="1800" dirty="0">
                <a:solidFill>
                  <a:prstClr val="black"/>
                </a:solidFill>
              </a:rPr>
              <a:t>SD</a:t>
            </a:r>
            <a:r>
              <a:rPr lang="zh-TW" altLang="en-US" sz="1800" dirty="0">
                <a:solidFill>
                  <a:prstClr val="black"/>
                </a:solidFill>
              </a:rPr>
              <a:t>卡輸入</a:t>
            </a:r>
            <a:r>
              <a:rPr lang="en-US" altLang="zh-TW" sz="1800" dirty="0">
                <a:solidFill>
                  <a:prstClr val="black"/>
                </a:solidFill>
              </a:rPr>
              <a:t>(b)</a:t>
            </a:r>
            <a:r>
              <a:rPr lang="zh-TW" altLang="en-US" sz="1800" dirty="0">
                <a:solidFill>
                  <a:prstClr val="black"/>
                </a:solidFill>
              </a:rPr>
              <a:t>由</a:t>
            </a:r>
            <a:r>
              <a:rPr lang="en-US" altLang="zh-TW" sz="1800" dirty="0">
                <a:solidFill>
                  <a:prstClr val="black"/>
                </a:solidFill>
              </a:rPr>
              <a:t>PL</a:t>
            </a:r>
            <a:r>
              <a:rPr lang="zh-TW" altLang="en-US" sz="1800" dirty="0">
                <a:solidFill>
                  <a:prstClr val="black"/>
                </a:solidFill>
              </a:rPr>
              <a:t>端輸入</a:t>
            </a:r>
            <a:r>
              <a:rPr lang="en-US" altLang="zh-TW" sz="1800" dirty="0">
                <a:solidFill>
                  <a:prstClr val="black"/>
                </a:solidFill>
              </a:rPr>
              <a:t>(c)</a:t>
            </a:r>
            <a:r>
              <a:rPr lang="zh-TW" altLang="en-US" sz="1800" dirty="0">
                <a:solidFill>
                  <a:prstClr val="black"/>
                </a:solidFill>
              </a:rPr>
              <a:t>由</a:t>
            </a:r>
            <a:r>
              <a:rPr lang="en-US" altLang="zh-TW" sz="1800" dirty="0">
                <a:solidFill>
                  <a:prstClr val="black"/>
                </a:solidFill>
              </a:rPr>
              <a:t>PS</a:t>
            </a:r>
            <a:r>
              <a:rPr lang="zh-TW" altLang="en-US" sz="1800" dirty="0">
                <a:solidFill>
                  <a:prstClr val="black"/>
                </a:solidFill>
              </a:rPr>
              <a:t>端輸入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首先透過</a:t>
            </a:r>
            <a:r>
              <a:rPr lang="en-US" altLang="zh-TW" sz="1800" dirty="0">
                <a:solidFill>
                  <a:prstClr val="black"/>
                </a:solidFill>
              </a:rPr>
              <a:t>SDK</a:t>
            </a:r>
            <a:r>
              <a:rPr lang="zh-TW" altLang="en-US" sz="1800" dirty="0">
                <a:solidFill>
                  <a:prstClr val="black"/>
                </a:solidFill>
              </a:rPr>
              <a:t>中</a:t>
            </a:r>
            <a:r>
              <a:rPr lang="en-US" altLang="zh-TW" sz="1800" dirty="0">
                <a:solidFill>
                  <a:prstClr val="black"/>
                </a:solidFill>
              </a:rPr>
              <a:t>debug</a:t>
            </a:r>
            <a:r>
              <a:rPr lang="zh-TW" altLang="en-US" sz="1800" dirty="0">
                <a:solidFill>
                  <a:prstClr val="black"/>
                </a:solidFill>
              </a:rPr>
              <a:t>工具檢查寫入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  <a:r>
              <a:rPr lang="zh-TW" altLang="en-US" sz="1800" dirty="0">
                <a:solidFill>
                  <a:prstClr val="black"/>
                </a:solidFill>
              </a:rPr>
              <a:t>的記憶體位址，其資料和儲存的影像資料是否一致，接下來輸出於顯示器上並和輸入影像進行比較。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getData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88516"/>
              </p:ext>
            </p:extLst>
          </p:nvPr>
        </p:nvGraphicFramePr>
        <p:xfrm>
          <a:off x="3222585" y="1201849"/>
          <a:ext cx="7027506" cy="508075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getData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後端與硬體要求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215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({“data”: result}):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呈現資料結果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r>
                        <a:rPr lang="zh-TW" altLang="en-US" b="0" dirty="0"/>
                        <a:t> </a:t>
                      </a:r>
                      <a:r>
                        <a:rPr lang="en-US" altLang="zh-TW" b="0" dirty="0"/>
                        <a:t>:</a:t>
                      </a:r>
                      <a:r>
                        <a:rPr lang="zh-TW" altLang="en-US" b="0" dirty="0"/>
                        <a:t>  </a:t>
                      </a:r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altLang="zh-TW" b="0" dirty="0"/>
                        <a:t> </a:t>
                      </a:r>
                      <a:r>
                        <a:rPr lang="zh-TW" altLang="en-US" b="0" dirty="0"/>
                        <a:t> </a:t>
                      </a:r>
                      <a:r>
                        <a:rPr lang="zh-TW" altLang="en-US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接收影像寬度</a:t>
                      </a:r>
                      <a:endParaRPr lang="en-US" altLang="zh-TW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接收影像高度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通過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serial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接受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資料或圖像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硬體做完處理會傳回資料至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，後端使用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python-serial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套件獲取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終端機資料，再將終端機獲得資料或圖像在網頁上呈現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DBFFE35E-7899-9AA7-25EA-9CA61DEB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0" y="2328809"/>
            <a:ext cx="3923911" cy="7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PS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 init_periphs()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02775"/>
              </p:ext>
            </p:extLst>
          </p:nvPr>
        </p:nvGraphicFramePr>
        <p:xfrm>
          <a:off x="3740486" y="1201849"/>
          <a:ext cx="7027506" cy="55165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init_periphs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zh-TW" altLang="en-US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periphs_ptr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app_periphs_t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3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int 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執行結果，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XST_SUCCESS(0), XST_FAILURE(1)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SD_Init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EMIO_I2C_init()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init_adv7511()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XV_tpg_Initialize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XVtc_LookupConfig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XVtc_CfgInitialize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XVprocSs_LookupConfig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XVprocSs_CfgInitialize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XGpio_Initialize()</a:t>
                      </a:r>
                    </a:p>
                    <a:p>
                      <a:r>
                        <a:rPr lang="en-US" altLang="zh-TW" sz="18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SetupInterruptSystem</a:t>
                      </a:r>
                      <a:r>
                        <a:rPr lang="en-US" altLang="zh-TW" sz="18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初始化周邊設備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SD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TPG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VTC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VPSS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ISR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adv7511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F7846-D7C7-EC5D-0353-6CDDBD03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3" y="1675213"/>
            <a:ext cx="3187229" cy="1096291"/>
          </a:xfrm>
          <a:prstGeom prst="rect">
            <a:avLst/>
          </a:prstGeom>
        </p:spPr>
      </p:pic>
      <p:sp>
        <p:nvSpPr>
          <p:cNvPr id="9" name="右大括弧 8">
            <a:extLst>
              <a:ext uri="{FF2B5EF4-FFF2-40B4-BE49-F238E27FC236}">
                <a16:creationId xmlns:a16="http://schemas.microsoft.com/office/drawing/2014/main" id="{6F8AD973-548E-DD94-8929-1D4091B57D95}"/>
              </a:ext>
            </a:extLst>
          </p:cNvPr>
          <p:cNvSpPr/>
          <p:nvPr/>
        </p:nvSpPr>
        <p:spPr>
          <a:xfrm>
            <a:off x="10306050" y="1930400"/>
            <a:ext cx="152400" cy="3302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35EEA29-0859-57C4-9F9D-B67248B539D4}"/>
              </a:ext>
            </a:extLst>
          </p:cNvPr>
          <p:cNvSpPr txBox="1"/>
          <p:nvPr/>
        </p:nvSpPr>
        <p:spPr>
          <a:xfrm>
            <a:off x="10458450" y="1908776"/>
            <a:ext cx="125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InstantancePtr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DB0600B-CEB8-2973-12A4-7D3081B29B9E}"/>
              </a:ext>
            </a:extLst>
          </p:cNvPr>
          <p:cNvSpPr txBox="1"/>
          <p:nvPr/>
        </p:nvSpPr>
        <p:spPr>
          <a:xfrm>
            <a:off x="10709787" y="2302042"/>
            <a:ext cx="1799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Config_parameter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右大括弧 12">
            <a:extLst>
              <a:ext uri="{FF2B5EF4-FFF2-40B4-BE49-F238E27FC236}">
                <a16:creationId xmlns:a16="http://schemas.microsoft.com/office/drawing/2014/main" id="{CBA2E439-F89A-5D3F-AB6C-B285FDEEE4FA}"/>
              </a:ext>
            </a:extLst>
          </p:cNvPr>
          <p:cNvSpPr/>
          <p:nvPr/>
        </p:nvSpPr>
        <p:spPr>
          <a:xfrm>
            <a:off x="10651583" y="2387600"/>
            <a:ext cx="116409" cy="17818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4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PS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init_application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538193"/>
              </p:ext>
            </p:extLst>
          </p:nvPr>
        </p:nvGraphicFramePr>
        <p:xfrm>
          <a:off x="3740486" y="1201849"/>
          <a:ext cx="7027506" cy="41449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init_application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()</a:t>
                      </a:r>
                      <a:endParaRPr lang="zh-TW" altLang="en-US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periphs_ptr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app_periphs_t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3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int 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執行結果，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XST_SUCCESS(0), XST_FAILURE(1)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ClkWiz_Set_Output_Clock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configure_vpss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configure_tpg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configure_vdma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configure_vtc_gen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配置周邊設備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TPG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VTC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VPSS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VDMA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wiz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F7846-D7C7-EC5D-0353-6CDDBD03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3" y="1675213"/>
            <a:ext cx="3187229" cy="1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PS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void menu()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406020"/>
              </p:ext>
            </p:extLst>
          </p:nvPr>
        </p:nvGraphicFramePr>
        <p:xfrm>
          <a:off x="3740486" y="1201849"/>
          <a:ext cx="7027506" cy="496789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init_application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()</a:t>
                      </a:r>
                      <a:endParaRPr lang="zh-TW" altLang="en-US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periphs_ptr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app_periphs_t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3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display_main_menu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in_byte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tpg_menu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configure_tpg()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set_input_resolution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display_vpss_log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show_img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read_bmp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根據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輸入，選擇不同功能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F7846-D7C7-EC5D-0353-6CDDBD03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3" y="1675213"/>
            <a:ext cx="3187229" cy="1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9AE498-E546-A9ED-390E-9A643CDF945A}"/>
              </a:ext>
            </a:extLst>
          </p:cNvPr>
          <p:cNvSpPr/>
          <p:nvPr/>
        </p:nvSpPr>
        <p:spPr>
          <a:xfrm>
            <a:off x="3454400" y="2153920"/>
            <a:ext cx="5156200" cy="318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6D165A-A8DE-B98E-E685-4361A1363F1C}"/>
              </a:ext>
            </a:extLst>
          </p:cNvPr>
          <p:cNvSpPr txBox="1"/>
          <p:nvPr/>
        </p:nvSpPr>
        <p:spPr>
          <a:xfrm>
            <a:off x="2286000" y="5374640"/>
            <a:ext cx="768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當有資料要從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PS-PL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間進行傳輸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(Memory mapped - stream)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可通過此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</a:t>
            </a:r>
          </a:p>
        </p:txBody>
      </p:sp>
    </p:spTree>
    <p:extLst>
      <p:ext uri="{BB962C8B-B14F-4D97-AF65-F5344CB8AC3E}">
        <p14:creationId xmlns:p14="http://schemas.microsoft.com/office/powerpoint/2010/main" val="19545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 –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PG020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2946F51-1390-A858-903B-C8C659CF22CE}"/>
              </a:ext>
            </a:extLst>
          </p:cNvPr>
          <p:cNvGrpSpPr>
            <a:grpSpLocks/>
          </p:cNvGrpSpPr>
          <p:nvPr/>
        </p:nvGrpSpPr>
        <p:grpSpPr>
          <a:xfrm>
            <a:off x="1244688" y="1840598"/>
            <a:ext cx="9693480" cy="3429297"/>
            <a:chOff x="1249260" y="2045941"/>
            <a:chExt cx="9693480" cy="342929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FBF4A86-E55A-4227-B0BD-E6482E58E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16" name="圖片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B34F2BDC-06E0-148F-F821-DE31AA6F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122" y="2708938"/>
              <a:ext cx="9670618" cy="276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7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 –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PG020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8FE34B2-E696-F19A-EB2D-FB4C5DC12E82}"/>
              </a:ext>
            </a:extLst>
          </p:cNvPr>
          <p:cNvGrpSpPr/>
          <p:nvPr/>
        </p:nvGrpSpPr>
        <p:grpSpPr>
          <a:xfrm>
            <a:off x="1244688" y="1840598"/>
            <a:ext cx="9702624" cy="4427603"/>
            <a:chOff x="1249260" y="2045941"/>
            <a:chExt cx="9702624" cy="442760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7" name="圖片 6">
              <a:hlinkClick r:id="rId6" action="ppaction://hlinksldjump"/>
              <a:extLst>
                <a:ext uri="{FF2B5EF4-FFF2-40B4-BE49-F238E27FC236}">
                  <a16:creationId xmlns:a16="http://schemas.microsoft.com/office/drawing/2014/main" id="{81374D8C-F8C9-CCD2-2EA5-C1113E18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8404" y="2708938"/>
              <a:ext cx="9693480" cy="376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3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 –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PG020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E97E7E4-0CB5-AA55-7067-50186A3FE300}"/>
              </a:ext>
            </a:extLst>
          </p:cNvPr>
          <p:cNvGrpSpPr/>
          <p:nvPr/>
        </p:nvGrpSpPr>
        <p:grpSpPr>
          <a:xfrm>
            <a:off x="1244688" y="1840598"/>
            <a:ext cx="9693480" cy="2884996"/>
            <a:chOff x="1244688" y="1840598"/>
            <a:chExt cx="9693480" cy="288499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4688" y="1840598"/>
              <a:ext cx="9693480" cy="66299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D0C0CCF-7438-53EE-5A2D-F83E87C93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t="44035" r="94"/>
            <a:stretch/>
          </p:blipFill>
          <p:spPr>
            <a:xfrm>
              <a:off x="1244688" y="2503595"/>
              <a:ext cx="9669095" cy="2221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29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38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071D235-9FD6-3398-F0FC-EAC3C945E108}"/>
              </a:ext>
            </a:extLst>
          </p:cNvPr>
          <p:cNvGrpSpPr/>
          <p:nvPr/>
        </p:nvGrpSpPr>
        <p:grpSpPr>
          <a:xfrm>
            <a:off x="3317381" y="1604713"/>
            <a:ext cx="5557237" cy="4232050"/>
            <a:chOff x="5513168" y="1604713"/>
            <a:chExt cx="5557237" cy="42320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AF9869E-647B-1FC9-C771-EAF16D66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168" y="1604713"/>
              <a:ext cx="5557237" cy="4232050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310A9CD-A648-CED9-24AC-DFFA12BC318D}"/>
                </a:ext>
              </a:extLst>
            </p:cNvPr>
            <p:cNvGrpSpPr/>
            <p:nvPr/>
          </p:nvGrpSpPr>
          <p:grpSpPr>
            <a:xfrm>
              <a:off x="5513168" y="1854926"/>
              <a:ext cx="5494466" cy="3190909"/>
              <a:chOff x="5513168" y="1854926"/>
              <a:chExt cx="5494466" cy="3190909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69196F0-21B1-D40B-C15A-FD96D6EBA178}"/>
                  </a:ext>
                </a:extLst>
              </p:cNvPr>
              <p:cNvSpPr/>
              <p:nvPr/>
            </p:nvSpPr>
            <p:spPr>
              <a:xfrm>
                <a:off x="5513168" y="1854926"/>
                <a:ext cx="5494466" cy="28215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57013D1-4367-B4DB-7141-EEF7C8606A09}"/>
                  </a:ext>
                </a:extLst>
              </p:cNvPr>
              <p:cNvSpPr txBox="1"/>
              <p:nvPr/>
            </p:nvSpPr>
            <p:spPr>
              <a:xfrm>
                <a:off x="5513168" y="4676503"/>
                <a:ext cx="5032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可調整之數據參數、讀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/</a:t>
                </a:r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寫通道使能、位元寬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…</a:t>
                </a:r>
              </a:p>
            </p:txBody>
          </p:sp>
        </p:grp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115" y="2037034"/>
            <a:ext cx="2768100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39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2845304" y="2031881"/>
            <a:ext cx="7225055" cy="3107336"/>
            <a:chOff x="2845304" y="2031881"/>
            <a:chExt cx="7225055" cy="31073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2845304" y="4769885"/>
              <a:ext cx="7225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當需要獲取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產生影像時序相關資料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Hsync</a:t>
              </a:r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、</a:t>
              </a:r>
              <a:r>
                <a:rPr lang="en-US" altLang="zh-TW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Vsync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…)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等可使用此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4171982" y="2031881"/>
              <a:ext cx="3430602" cy="2621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2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(2)</a:t>
            </a:r>
            <a:r>
              <a:rPr lang="zh-TW" altLang="en-US" sz="2000" dirty="0">
                <a:solidFill>
                  <a:prstClr val="black"/>
                </a:solidFill>
              </a:rPr>
              <a:t>通過</a:t>
            </a:r>
            <a:r>
              <a:rPr lang="en-US" altLang="zh-TW" sz="2000" dirty="0">
                <a:solidFill>
                  <a:prstClr val="black"/>
                </a:solidFill>
              </a:rPr>
              <a:t>AXI4_lite</a:t>
            </a:r>
            <a:r>
              <a:rPr lang="zh-TW" altLang="en-US" sz="2000" dirty="0">
                <a:solidFill>
                  <a:prstClr val="black"/>
                </a:solidFill>
              </a:rPr>
              <a:t>對</a:t>
            </a:r>
            <a:r>
              <a:rPr lang="en-US" altLang="zh-TW" sz="2000" dirty="0">
                <a:solidFill>
                  <a:prstClr val="black"/>
                </a:solidFill>
              </a:rPr>
              <a:t>IP</a:t>
            </a:r>
            <a:r>
              <a:rPr lang="zh-TW" altLang="en-US" sz="2000" dirty="0">
                <a:solidFill>
                  <a:prstClr val="black"/>
                </a:solidFill>
              </a:rPr>
              <a:t>進行動態調整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在</a:t>
            </a:r>
            <a:r>
              <a:rPr lang="en-US" altLang="zh-TW" sz="1800" dirty="0">
                <a:solidFill>
                  <a:prstClr val="black"/>
                </a:solidFill>
              </a:rPr>
              <a:t>SDK</a:t>
            </a:r>
            <a:r>
              <a:rPr lang="zh-TW" altLang="en-US" sz="1800" dirty="0">
                <a:solidFill>
                  <a:prstClr val="black"/>
                </a:solidFill>
              </a:rPr>
              <a:t>中動態調整</a:t>
            </a:r>
            <a:r>
              <a:rPr lang="en-US" altLang="zh-TW" sz="1800" dirty="0">
                <a:solidFill>
                  <a:prstClr val="black"/>
                </a:solidFill>
              </a:rPr>
              <a:t>Hard IP</a:t>
            </a:r>
            <a:r>
              <a:rPr lang="zh-TW" altLang="en-US" sz="1800" dirty="0">
                <a:solidFill>
                  <a:prstClr val="black"/>
                </a:solidFill>
              </a:rPr>
              <a:t>參數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於</a:t>
            </a:r>
            <a:r>
              <a:rPr lang="en-US" altLang="zh-TW" sz="1800" dirty="0">
                <a:solidFill>
                  <a:prstClr val="black"/>
                </a:solidFill>
              </a:rPr>
              <a:t>PC</a:t>
            </a:r>
            <a:r>
              <a:rPr lang="zh-TW" altLang="en-US" sz="1800" dirty="0">
                <a:solidFill>
                  <a:prstClr val="black"/>
                </a:solidFill>
              </a:rPr>
              <a:t>端透過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將修改的參數輸入，並由</a:t>
            </a:r>
            <a:r>
              <a:rPr lang="en-US" altLang="zh-TW" sz="1800" dirty="0">
                <a:solidFill>
                  <a:prstClr val="black"/>
                </a:solidFill>
              </a:rPr>
              <a:t>AXI4_Lite</a:t>
            </a:r>
            <a:r>
              <a:rPr lang="zh-TW" altLang="en-US" sz="1800" dirty="0">
                <a:solidFill>
                  <a:prstClr val="black"/>
                </a:solidFill>
              </a:rPr>
              <a:t>修改相對應</a:t>
            </a:r>
            <a:r>
              <a:rPr lang="en-US" altLang="zh-TW" sz="1800" dirty="0">
                <a:solidFill>
                  <a:prstClr val="black"/>
                </a:solidFill>
              </a:rPr>
              <a:t>IP</a:t>
            </a:r>
            <a:r>
              <a:rPr lang="zh-TW" altLang="en-US" sz="1800" dirty="0">
                <a:solidFill>
                  <a:prstClr val="black"/>
                </a:solidFill>
              </a:rPr>
              <a:t>的參數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-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PG016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DB91EA3-B15D-9F5E-CEE6-BC772C4D5391}"/>
              </a:ext>
            </a:extLst>
          </p:cNvPr>
          <p:cNvGrpSpPr/>
          <p:nvPr/>
        </p:nvGrpSpPr>
        <p:grpSpPr>
          <a:xfrm>
            <a:off x="1279236" y="2192094"/>
            <a:ext cx="9698559" cy="1396926"/>
            <a:chOff x="1279236" y="2192094"/>
            <a:chExt cx="9698559" cy="1396926"/>
          </a:xfrm>
        </p:grpSpPr>
        <p:pic>
          <p:nvPicPr>
            <p:cNvPr id="8" name="圖片 7">
              <a:hlinkClick r:id="rId5" action="ppaction://hlinksldjump"/>
              <a:extLst>
                <a:ext uri="{FF2B5EF4-FFF2-40B4-BE49-F238E27FC236}">
                  <a16:creationId xmlns:a16="http://schemas.microsoft.com/office/drawing/2014/main" id="{AA4C639F-A938-F308-B00E-42A99610C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665"/>
            <a:stretch/>
          </p:blipFill>
          <p:spPr>
            <a:xfrm>
              <a:off x="1279236" y="2580748"/>
              <a:ext cx="9662997" cy="49187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2" name="圖片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EFB4C311-2513-AC9A-F96B-2249D4E02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2" t="1" b="246"/>
            <a:stretch/>
          </p:blipFill>
          <p:spPr>
            <a:xfrm>
              <a:off x="1284315" y="3064487"/>
              <a:ext cx="9682555" cy="524533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11461E78-CC03-3CD6-37DE-03A2B9722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311" y="4150456"/>
            <a:ext cx="9655377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-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PG016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F029479-ADC6-5DE5-B239-00C26D3227EF}"/>
              </a:ext>
            </a:extLst>
          </p:cNvPr>
          <p:cNvGrpSpPr/>
          <p:nvPr/>
        </p:nvGrpSpPr>
        <p:grpSpPr>
          <a:xfrm>
            <a:off x="1276695" y="2192094"/>
            <a:ext cx="9701606" cy="2866043"/>
            <a:chOff x="1276695" y="2192094"/>
            <a:chExt cx="9701606" cy="286604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-315" b="59006"/>
            <a:stretch/>
          </p:blipFill>
          <p:spPr>
            <a:xfrm>
              <a:off x="1284821" y="2846343"/>
              <a:ext cx="9693480" cy="2211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2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-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PG016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9A1B7A9-432E-0F48-D301-D26F85712024}"/>
              </a:ext>
            </a:extLst>
          </p:cNvPr>
          <p:cNvGrpSpPr/>
          <p:nvPr/>
        </p:nvGrpSpPr>
        <p:grpSpPr>
          <a:xfrm>
            <a:off x="1276695" y="2192094"/>
            <a:ext cx="9701100" cy="3837106"/>
            <a:chOff x="1276695" y="2192094"/>
            <a:chExt cx="9701100" cy="383710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0994" r="-315"/>
            <a:stretch/>
          </p:blipFill>
          <p:spPr>
            <a:xfrm>
              <a:off x="1279740" y="2845566"/>
              <a:ext cx="9693480" cy="318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0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899A643-BB54-A0C4-78D4-BB9594A2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979" y="1415300"/>
            <a:ext cx="6035899" cy="4586300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Controller:Parameter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43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4770846" y="3536072"/>
            <a:ext cx="6774261" cy="2494103"/>
            <a:chOff x="5035006" y="3536072"/>
            <a:chExt cx="6774261" cy="24941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035006" y="3632118"/>
              <a:ext cx="3936274" cy="2398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8970028" y="3536072"/>
              <a:ext cx="2839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可選擇啟用產生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偵測通道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和個別影像時序訊號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A4243E-DF99-1275-4C67-786DCC786F27}"/>
              </a:ext>
            </a:extLst>
          </p:cNvPr>
          <p:cNvSpPr/>
          <p:nvPr/>
        </p:nvSpPr>
        <p:spPr>
          <a:xfrm>
            <a:off x="4946121" y="1940329"/>
            <a:ext cx="1463388" cy="397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2E48A97-67CE-DFB8-6540-85703109DA18}"/>
              </a:ext>
            </a:extLst>
          </p:cNvPr>
          <p:cNvSpPr txBox="1"/>
          <p:nvPr/>
        </p:nvSpPr>
        <p:spPr>
          <a:xfrm>
            <a:off x="6409509" y="1940329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AXI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通道，可以透過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SDK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動態調整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59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1F750F6-3C40-F42A-381A-C21D1291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93" y="1415300"/>
            <a:ext cx="6077672" cy="4610875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5431246" y="1976845"/>
            <a:ext cx="3411689" cy="2486207"/>
            <a:chOff x="5695406" y="1976845"/>
            <a:chExt cx="3411689" cy="248620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695406" y="1976845"/>
              <a:ext cx="1149531" cy="2486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6844937" y="197684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可調整之影像解析度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6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2845304" y="2088115"/>
            <a:ext cx="6249403" cy="3328101"/>
            <a:chOff x="2845304" y="2088115"/>
            <a:chExt cx="6249403" cy="332810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2845304" y="4769885"/>
              <a:ext cx="6249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當個別產生影像數據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Video_in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和時序數據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Vtiming_in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後，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可藉由此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產生一組同步的影像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+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時序的數據提供給顯示器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86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249DF67-A1E3-71F9-3D20-485538C54873}"/>
              </a:ext>
            </a:extLst>
          </p:cNvPr>
          <p:cNvGrpSpPr/>
          <p:nvPr/>
        </p:nvGrpSpPr>
        <p:grpSpPr>
          <a:xfrm>
            <a:off x="1447397" y="1932954"/>
            <a:ext cx="9297206" cy="3395966"/>
            <a:chOff x="1447397" y="1932954"/>
            <a:chExt cx="9297206" cy="339596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44921C6-7F49-02A8-5F64-3F245A83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397" y="1932954"/>
              <a:ext cx="9297206" cy="41151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6F7468E-137B-E7F8-F71A-7A794B4D6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1" b="73460"/>
            <a:stretch/>
          </p:blipFill>
          <p:spPr>
            <a:xfrm>
              <a:off x="1447397" y="2344470"/>
              <a:ext cx="9297206" cy="124912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EA7E12A-5A67-8249-34A6-C6C9F48D7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2741" r="51"/>
            <a:stretch/>
          </p:blipFill>
          <p:spPr>
            <a:xfrm>
              <a:off x="1447397" y="3575304"/>
              <a:ext cx="9297206" cy="1753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2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2" name="圖片 11">
            <a:hlinkClick r:id="rId5" action="ppaction://hlinksldjump"/>
            <a:extLst>
              <a:ext uri="{FF2B5EF4-FFF2-40B4-BE49-F238E27FC236}">
                <a16:creationId xmlns:a16="http://schemas.microsoft.com/office/drawing/2014/main" id="{A51BBC06-619A-9A4A-B03F-E8AF198F6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333" y="2071794"/>
            <a:ext cx="9632515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5" action="ppaction://hlinksldjump"/>
            <a:extLst>
              <a:ext uri="{FF2B5EF4-FFF2-40B4-BE49-F238E27FC236}">
                <a16:creationId xmlns:a16="http://schemas.microsoft.com/office/drawing/2014/main" id="{FDABB64D-E7EF-0798-D613-D0EC5BBB4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762" y="1938287"/>
            <a:ext cx="9541067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192829-FE69-E069-FD0F-E2DCCE20E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35" y="1905522"/>
            <a:ext cx="9563929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(3)</a:t>
            </a:r>
            <a:r>
              <a:rPr lang="zh-TW" altLang="en-US" sz="2000" dirty="0">
                <a:solidFill>
                  <a:prstClr val="black"/>
                </a:solidFill>
              </a:rPr>
              <a:t>顯示器顯示影像</a:t>
            </a: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輸出不同解析度之影像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通過</a:t>
            </a:r>
            <a:r>
              <a:rPr lang="en-US" altLang="zh-TW" sz="1800" dirty="0">
                <a:solidFill>
                  <a:prstClr val="black"/>
                </a:solidFill>
              </a:rPr>
              <a:t>PS</a:t>
            </a:r>
            <a:r>
              <a:rPr lang="zh-TW" altLang="en-US" sz="1800" dirty="0">
                <a:solidFill>
                  <a:prstClr val="black"/>
                </a:solidFill>
              </a:rPr>
              <a:t>端動態調整</a:t>
            </a:r>
            <a:r>
              <a:rPr lang="en-US" altLang="zh-TW" sz="1800" dirty="0">
                <a:solidFill>
                  <a:prstClr val="black"/>
                </a:solidFill>
              </a:rPr>
              <a:t>IP</a:t>
            </a:r>
            <a:r>
              <a:rPr lang="zh-TW" altLang="en-US" sz="1800" dirty="0">
                <a:solidFill>
                  <a:prstClr val="black"/>
                </a:solidFill>
              </a:rPr>
              <a:t>，可使顯示器輸出不同解析度的影像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CF6BC01-72EF-38F7-9AC9-8474636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22" y="1514557"/>
            <a:ext cx="5928874" cy="4412362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 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4114368" y="2088115"/>
            <a:ext cx="4062907" cy="4262030"/>
            <a:chOff x="4114368" y="2088115"/>
            <a:chExt cx="4062907" cy="426203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4114368" y="4872817"/>
              <a:ext cx="406290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由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HLS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產生，可設定多種模式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: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Deinterlacing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Video Scaling (up and down scaling)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 Space Conversion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Frame Rate Conversion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 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PG231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5" action="ppaction://hlinksldjump"/>
            <a:extLst>
              <a:ext uri="{FF2B5EF4-FFF2-40B4-BE49-F238E27FC236}">
                <a16:creationId xmlns:a16="http://schemas.microsoft.com/office/drawing/2014/main" id="{2AC81942-0847-70DD-E00A-E0896A7D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93" y="1994261"/>
            <a:ext cx="5391614" cy="42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 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PG231</a:t>
            </a:r>
            <a:endParaRPr lang="zh-TW" altLang="en-US" sz="1800" b="1" dirty="0"/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58DB47-74C8-5786-4AD6-9DCB7A8A2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601" y="2528104"/>
            <a:ext cx="7818798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20568A-9366-9F1A-8DA1-403C87B2B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173" y="1679538"/>
            <a:ext cx="5511567" cy="415520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A6C82DA-E6A4-C0A4-8648-615D6926F43D}"/>
              </a:ext>
            </a:extLst>
          </p:cNvPr>
          <p:cNvSpPr/>
          <p:nvPr/>
        </p:nvSpPr>
        <p:spPr>
          <a:xfrm>
            <a:off x="6732667" y="3429000"/>
            <a:ext cx="2620340" cy="212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326DC6-88C5-8DBF-4E19-4DD80C390B4E}"/>
              </a:ext>
            </a:extLst>
          </p:cNvPr>
          <p:cNvSpPr txBox="1"/>
          <p:nvPr/>
        </p:nvSpPr>
        <p:spPr>
          <a:xfrm>
            <a:off x="9353007" y="43078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可選擇之模式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7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4114368" y="2088115"/>
            <a:ext cx="3813480" cy="3985031"/>
            <a:chOff x="4114368" y="2088115"/>
            <a:chExt cx="3813480" cy="398503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4114368" y="4872817"/>
              <a:ext cx="37112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由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HLS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產生，可設定多種測資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: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SOLID</a:t>
              </a:r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 BAR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RAMP…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 </a:t>
            </a:r>
            <a:r>
              <a:rPr lang="en-US" altLang="zh-TW" sz="1600" kern="100" dirty="0">
                <a:cs typeface="Times New Roman" panose="02020603050405020304" pitchFamily="18" charset="0"/>
              </a:rPr>
              <a:t>Port Descriptions -</a:t>
            </a:r>
            <a:r>
              <a:rPr lang="en-US" altLang="zh-TW" sz="1600" kern="100" dirty="0">
                <a:cs typeface="Times New Roman" panose="02020603050405020304" pitchFamily="18" charset="0"/>
                <a:hlinkClick r:id="rId3"/>
              </a:rPr>
              <a:t>PG103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5" action="ppaction://hlinksldjump"/>
            <a:extLst>
              <a:ext uri="{FF2B5EF4-FFF2-40B4-BE49-F238E27FC236}">
                <a16:creationId xmlns:a16="http://schemas.microsoft.com/office/drawing/2014/main" id="{A91955F9-42A6-C490-6953-DC35071E7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369" y="2667301"/>
            <a:ext cx="6531262" cy="27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 </a:t>
            </a:r>
            <a:r>
              <a:rPr lang="en-US" altLang="zh-TW" sz="1600" kern="100" dirty="0">
                <a:cs typeface="Times New Roman" panose="02020603050405020304" pitchFamily="18" charset="0"/>
              </a:rPr>
              <a:t>Port Descriptions -</a:t>
            </a:r>
            <a:r>
              <a:rPr lang="en-US" altLang="zh-TW" sz="1600" kern="100" dirty="0">
                <a:cs typeface="Times New Roman" panose="02020603050405020304" pitchFamily="18" charset="0"/>
                <a:hlinkClick r:id="rId3"/>
              </a:rPr>
              <a:t>PG103</a:t>
            </a:r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5" action="ppaction://hlinksldjump"/>
            <a:extLst>
              <a:ext uri="{FF2B5EF4-FFF2-40B4-BE49-F238E27FC236}">
                <a16:creationId xmlns:a16="http://schemas.microsoft.com/office/drawing/2014/main" id="{A91955F9-42A6-C490-6953-DC35071E7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369" y="2064697"/>
            <a:ext cx="6531262" cy="40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 </a:t>
            </a:r>
            <a:r>
              <a:rPr lang="en-US" altLang="zh-TW" sz="1600" kern="100" dirty="0">
                <a:cs typeface="Times New Roman" panose="02020603050405020304" pitchFamily="18" charset="0"/>
              </a:rPr>
              <a:t>Port Descriptions -</a:t>
            </a:r>
            <a:r>
              <a:rPr lang="en-US" altLang="zh-TW" sz="1600" kern="100" dirty="0">
                <a:cs typeface="Times New Roman" panose="02020603050405020304" pitchFamily="18" charset="0"/>
                <a:hlinkClick r:id="rId3"/>
              </a:rPr>
              <a:t>PG103</a:t>
            </a:r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91955F9-42A6-C490-6953-DC35071E7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5400" y="2064697"/>
            <a:ext cx="6261200" cy="40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IP_BilaterlaFilter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56A050-8896-80E7-D822-4839304C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15" y="2006609"/>
            <a:ext cx="3723665" cy="18070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060D33-F4B5-BB49-D129-5D40D53A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58" y="3813681"/>
            <a:ext cx="2926377" cy="16795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ABD51A3-910E-F2E0-DE84-6237FD47F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8" r="12195" b="375"/>
          <a:stretch/>
        </p:blipFill>
        <p:spPr>
          <a:xfrm>
            <a:off x="5082655" y="2062336"/>
            <a:ext cx="6470468" cy="3502690"/>
          </a:xfrm>
          <a:prstGeom prst="rect">
            <a:avLst/>
          </a:prstGeom>
        </p:spPr>
      </p:pic>
      <p:sp>
        <p:nvSpPr>
          <p:cNvPr id="25" name="圓形: 空心 24">
            <a:hlinkClick r:id="rId5" action="ppaction://hlinksldjump"/>
            <a:extLst>
              <a:ext uri="{FF2B5EF4-FFF2-40B4-BE49-F238E27FC236}">
                <a16:creationId xmlns:a16="http://schemas.microsoft.com/office/drawing/2014/main" id="{33DA35DA-1449-DB78-21F0-A5D5F61C081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(4)</a:t>
            </a:r>
            <a:r>
              <a:rPr lang="zh-TW" altLang="en-US" sz="2000" dirty="0">
                <a:solidFill>
                  <a:prstClr val="black"/>
                </a:solidFill>
              </a:rPr>
              <a:t>觸發中斷後，將處理結果寫入</a:t>
            </a:r>
            <a:r>
              <a:rPr lang="en-US" altLang="zh-TW" sz="2000" dirty="0">
                <a:solidFill>
                  <a:prstClr val="black"/>
                </a:solidFill>
              </a:rPr>
              <a:t>DDR</a:t>
            </a:r>
            <a:r>
              <a:rPr lang="zh-TW" altLang="en-US" sz="2000" dirty="0">
                <a:solidFill>
                  <a:prstClr val="black"/>
                </a:solidFill>
              </a:rPr>
              <a:t>，並回傳此幀影像</a:t>
            </a:r>
            <a:endParaRPr lang="en-US" altLang="zh-TW" sz="20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確認中斷發生時，</a:t>
            </a:r>
            <a:r>
              <a:rPr lang="en-US" altLang="zh-TW" sz="1800" dirty="0">
                <a:solidFill>
                  <a:prstClr val="black"/>
                </a:solidFill>
              </a:rPr>
              <a:t>ISR</a:t>
            </a:r>
            <a:r>
              <a:rPr lang="zh-TW" altLang="en-US" sz="1800" dirty="0">
                <a:solidFill>
                  <a:prstClr val="black"/>
                </a:solidFill>
              </a:rPr>
              <a:t>有無正確執行，運行結果是否正確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執行完後檢查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  <a:r>
              <a:rPr lang="zh-TW" altLang="en-US" sz="1800" dirty="0">
                <a:solidFill>
                  <a:prstClr val="black"/>
                </a:solidFill>
              </a:rPr>
              <a:t>結果並觀察最終影像是否正確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IP_GaussianFilter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190A4D-F52F-7C6C-9784-73C67F4B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179"/>
            <a:ext cx="3626352" cy="18070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6BE1E9-7BF2-11EB-343D-86E9F1C64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9" r="12838" b="4567"/>
          <a:stretch/>
        </p:blipFill>
        <p:spPr>
          <a:xfrm>
            <a:off x="5147393" y="2062336"/>
            <a:ext cx="6358410" cy="297713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E4EA6C0-0FFC-FF56-0CE8-D02CA5FB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58" y="3807870"/>
            <a:ext cx="2612453" cy="1034096"/>
          </a:xfrm>
          <a:prstGeom prst="rect">
            <a:avLst/>
          </a:prstGeom>
        </p:spPr>
      </p:pic>
      <p:sp>
        <p:nvSpPr>
          <p:cNvPr id="15" name="圓形: 空心 14">
            <a:hlinkClick r:id="rId5" action="ppaction://hlinksldjump"/>
            <a:extLst>
              <a:ext uri="{FF2B5EF4-FFF2-40B4-BE49-F238E27FC236}">
                <a16:creationId xmlns:a16="http://schemas.microsoft.com/office/drawing/2014/main" id="{8DB987DF-E231-9E0B-680A-45C0BFF1F6C4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IP_Canny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D0BA3E-B46D-D2E3-7085-DB8DC582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558"/>
            <a:ext cx="3995785" cy="19214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38EA0A-FCD2-E262-AA36-8595B415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52" y="4596442"/>
            <a:ext cx="2880280" cy="7182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C1A28B-AB96-528E-EBAB-C9401E1FE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8" r="13464" b="7522"/>
          <a:stretch/>
        </p:blipFill>
        <p:spPr>
          <a:xfrm>
            <a:off x="5294810" y="2059637"/>
            <a:ext cx="6156961" cy="2433986"/>
          </a:xfrm>
          <a:prstGeom prst="rect">
            <a:avLst/>
          </a:prstGeom>
        </p:spPr>
      </p:pic>
      <p:sp>
        <p:nvSpPr>
          <p:cNvPr id="14" name="圓形: 空心 13">
            <a:hlinkClick r:id="rId5" action="ppaction://hlinksldjump"/>
            <a:extLst>
              <a:ext uri="{FF2B5EF4-FFF2-40B4-BE49-F238E27FC236}">
                <a16:creationId xmlns:a16="http://schemas.microsoft.com/office/drawing/2014/main" id="{5441C21A-5738-83E4-5209-8449B017C22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9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connect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24720E-A32D-54F0-3091-9199ADAE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5" y="1934369"/>
            <a:ext cx="4763649" cy="35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2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deliver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A43C64-B630-5E5E-65E5-4D8769CD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344" y="2056157"/>
            <a:ext cx="4287311" cy="33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retrieve_image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A87678-CB2D-2142-7DDB-F9DFFACF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52" y="2125078"/>
            <a:ext cx="82116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cancel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0E004F-1B4F-126E-CF89-57FDE85B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39" y="2663315"/>
            <a:ext cx="355332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getData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556B54-5672-4022-AE79-C2557CAD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69" y="1324552"/>
            <a:ext cx="6360162" cy="479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I2C :</a:t>
            </a:r>
          </a:p>
          <a:p>
            <a:r>
              <a:rPr lang="en-US" altLang="zh-TW" sz="1800" dirty="0" err="1"/>
              <a:t>EMIO_init</a:t>
            </a:r>
            <a:endParaRPr lang="zh-TW" altLang="en-US" sz="1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464660-64DB-CCB5-9BF7-E276BE02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98" y="1678758"/>
            <a:ext cx="4165785" cy="40839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E41F0F-D751-BFE8-DAF4-F383B610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49" y="2364260"/>
            <a:ext cx="5212532" cy="271295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B3C8B11-586D-2271-DBE8-2A683B1B22B7}"/>
              </a:ext>
            </a:extLst>
          </p:cNvPr>
          <p:cNvSpPr txBox="1"/>
          <p:nvPr/>
        </p:nvSpPr>
        <p:spPr>
          <a:xfrm>
            <a:off x="2631796" y="495091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初始化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GPIO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5B96D-1EFB-F16E-41C5-BBCB6FB068AC}"/>
              </a:ext>
            </a:extLst>
          </p:cNvPr>
          <p:cNvSpPr txBox="1"/>
          <p:nvPr/>
        </p:nvSpPr>
        <p:spPr>
          <a:xfrm>
            <a:off x="7826571" y="56947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重新包裝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02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I2C :</a:t>
            </a:r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68</a:t>
            </a:fld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CEE9A05-3E56-6295-4A6D-9739EC69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73" y="2039874"/>
            <a:ext cx="1613862" cy="324752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E15150-FF5D-A024-F7E0-8AD174A0068A}"/>
              </a:ext>
            </a:extLst>
          </p:cNvPr>
          <p:cNvSpPr txBox="1"/>
          <p:nvPr/>
        </p:nvSpPr>
        <p:spPr>
          <a:xfrm>
            <a:off x="1337185" y="52874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start/end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260D37F-DC0A-7668-22AB-09A9065C0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92" y="1201850"/>
            <a:ext cx="2179509" cy="484674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649E0D-CCBC-0B49-0A0C-ED6A7BFD9950}"/>
              </a:ext>
            </a:extLst>
          </p:cNvPr>
          <p:cNvSpPr txBox="1"/>
          <p:nvPr/>
        </p:nvSpPr>
        <p:spPr>
          <a:xfrm>
            <a:off x="3962999" y="587029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sendbyte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ECA7061-4D6D-11A4-9BD5-E50ED367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257" y="1466680"/>
            <a:ext cx="2629128" cy="392464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565CDA6-A0CF-9234-62E7-FDA8F43E76B2}"/>
              </a:ext>
            </a:extLst>
          </p:cNvPr>
          <p:cNvSpPr txBox="1"/>
          <p:nvPr/>
        </p:nvSpPr>
        <p:spPr>
          <a:xfrm>
            <a:off x="7675055" y="532337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readbyte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6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I2C :</a:t>
            </a:r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69</a:t>
            </a:fld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649E0D-CCBC-0B49-0A0C-ED6A7BFD9950}"/>
              </a:ext>
            </a:extLst>
          </p:cNvPr>
          <p:cNvSpPr txBox="1"/>
          <p:nvPr/>
        </p:nvSpPr>
        <p:spPr>
          <a:xfrm>
            <a:off x="1430757" y="554207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readdata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ECA7061-4D6D-11A4-9BD5-E50ED367D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6149" y="1899400"/>
            <a:ext cx="4204433" cy="301201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565CDA6-A0CF-9234-62E7-FDA8F43E76B2}"/>
              </a:ext>
            </a:extLst>
          </p:cNvPr>
          <p:cNvSpPr txBox="1"/>
          <p:nvPr/>
        </p:nvSpPr>
        <p:spPr>
          <a:xfrm>
            <a:off x="7717655" y="484347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senddata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238694C-087B-3ABB-25FB-01F1ED0F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9400"/>
            <a:ext cx="4237087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(5)Web</a:t>
            </a:r>
            <a:r>
              <a:rPr lang="zh-TW" altLang="en-US" sz="2000" dirty="0">
                <a:solidFill>
                  <a:prstClr val="black"/>
                </a:solidFill>
              </a:rPr>
              <a:t> </a:t>
            </a:r>
            <a:r>
              <a:rPr lang="en-US" altLang="zh-TW" sz="2000" dirty="0">
                <a:solidFill>
                  <a:prstClr val="black"/>
                </a:solidFill>
              </a:rPr>
              <a:t>GUI</a:t>
            </a: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能完成對系統的操作，且在發生中斷後能夠顯示出影像。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可透過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和</a:t>
            </a:r>
            <a:r>
              <a:rPr lang="en-US" altLang="zh-TW" sz="1800" dirty="0">
                <a:solidFill>
                  <a:prstClr val="black"/>
                </a:solidFill>
              </a:rPr>
              <a:t>PS</a:t>
            </a:r>
            <a:r>
              <a:rPr lang="zh-TW" altLang="en-US" sz="1800" dirty="0">
                <a:solidFill>
                  <a:prstClr val="black"/>
                </a:solidFill>
              </a:rPr>
              <a:t>端進行連接，且當發生中斷後，影像正確顯示。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AC02F1-68F2-7085-320A-FD247C78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19" y="1816717"/>
            <a:ext cx="5286961" cy="38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B95F45-01D4-BBA9-CEF1-CCFC7D6F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3006"/>
            <a:ext cx="6383840" cy="41912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E5693C-073D-B810-EA12-83C1AEBB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40" y="1201849"/>
            <a:ext cx="3535986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60F60D-B2D6-E026-8519-9E5E97CB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855"/>
            <a:ext cx="6244425" cy="43797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FB8FEE-9C4E-0924-8777-AD4D9DE0E195}"/>
              </a:ext>
            </a:extLst>
          </p:cNvPr>
          <p:cNvSpPr/>
          <p:nvPr/>
        </p:nvSpPr>
        <p:spPr>
          <a:xfrm>
            <a:off x="2690240" y="3649980"/>
            <a:ext cx="495300" cy="1303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03639B-6727-0413-6501-ACF4DDDE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42" y="1671751"/>
            <a:ext cx="4266058" cy="45678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5C73BB-F81A-9657-E23A-F4A7681DE216}"/>
              </a:ext>
            </a:extLst>
          </p:cNvPr>
          <p:cNvSpPr/>
          <p:nvPr/>
        </p:nvSpPr>
        <p:spPr>
          <a:xfrm>
            <a:off x="7082624" y="5053330"/>
            <a:ext cx="4266057" cy="299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6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VDMA 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8C8008-D8C4-4461-C356-B21A5B5D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2551"/>
            <a:ext cx="5940724" cy="45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VPSS: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F8391D-42D4-9ADA-FD1B-A58FE7BD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72" y="4335072"/>
            <a:ext cx="4998513" cy="19045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B6C994-B8C1-BD7F-BEF5-926B690F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2" y="1716286"/>
            <a:ext cx="6165408" cy="26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VTC: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92F817D-8249-7BCE-0319-401A73EC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250"/>
            <a:ext cx="5068886" cy="46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err="1"/>
              <a:t>Clk</a:t>
            </a:r>
            <a:r>
              <a:rPr lang="en-US" altLang="zh-TW" sz="2400" b="1" dirty="0"/>
              <a:t> wiz:</a:t>
            </a:r>
            <a:r>
              <a:rPr lang="en-US" altLang="zh-TW" sz="2400" b="1" dirty="0">
                <a:hlinkClick r:id="rId2"/>
              </a:rPr>
              <a:t>PG065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4DE3DF-B4E5-677A-37E7-39DE1F7F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88" y="2333778"/>
            <a:ext cx="3863675" cy="27739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EF951A-D365-8732-97CD-15BFBA684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25" y="2333778"/>
            <a:ext cx="5001348" cy="37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後，資料會有錯誤，以下根據兩種接法會有不同結果，第一種接法即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Data flow : TPG -&gt; VDMA -&gt; Image Process IP(Soft IP) -&gt; VPSS -&gt; VID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50B82C-7F41-B7A3-C0D1-02D0A982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19" y="2451556"/>
            <a:ext cx="8223161" cy="36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後，資料會有錯誤，以下根據兩種接法會有不同結果，第一種接法即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顯示結果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5" name="IMG_6899">
            <a:hlinkClick r:id="" action="ppaction://media"/>
            <a:extLst>
              <a:ext uri="{FF2B5EF4-FFF2-40B4-BE49-F238E27FC236}">
                <a16:creationId xmlns:a16="http://schemas.microsoft.com/office/drawing/2014/main" id="{98B84CDE-FFA3-C34C-B9A8-8985DC8D5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1205" y="1983992"/>
            <a:ext cx="7565571" cy="42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後，資料會有錯誤，以下根據兩種接法會有不同結果，第二種接法即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Data flow : TPG -&gt; Image Process IP(Soft IP) -&gt; VDMA -&gt; VPSS -&gt; VID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7B66D63-BE40-45F7-5F1B-2FF003FB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64" y="2642674"/>
            <a:ext cx="10112616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(11/23)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72823E-7221-A169-8ACE-D09E3647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081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後，資料會有錯誤，以下根據兩種接法會有不同結果，第二種接法即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顯示結果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80</a:t>
            </a:fld>
            <a:endParaRPr lang="zh-TW" altLang="en-US"/>
          </a:p>
        </p:txBody>
      </p:sp>
      <p:pic>
        <p:nvPicPr>
          <p:cNvPr id="5" name="IMG_6901">
            <a:hlinkClick r:id="" action="ppaction://media"/>
            <a:extLst>
              <a:ext uri="{FF2B5EF4-FFF2-40B4-BE49-F238E27FC236}">
                <a16:creationId xmlns:a16="http://schemas.microsoft.com/office/drawing/2014/main" id="{1873AF79-1335-C14F-750E-012758CDC3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7925" y="1819391"/>
            <a:ext cx="7858196" cy="44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2"/>
              </a:rPr>
              <a:t>https://blog.csdn.net/taowei1314520/article/details/88622264?spm=1001.2014.3001.5502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3"/>
              </a:rPr>
              <a:t>https://blog.csdn.net/weixin_41445387/article/details/116275486?spm=1001.2014.3001.5501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4"/>
              </a:rPr>
              <a:t>https://www.analog.com/media/en/technical-documentation/user-guides/ADV7511_Programming_Guide.pdf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5"/>
              </a:rPr>
              <a:t>https://www.analog.com/media/en/technical-documentation/user-guides/ADV7511_Hardware_Users_Guide.pdf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6"/>
              </a:rPr>
              <a:t>https://docs.xilinx.com/r/en-US/pg020_axi_vdma/AXI-Video-Direct-Memory-Access-v6.3-LogiCORE-IP-Product-Guide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7"/>
              </a:rPr>
              <a:t>https://blog.csdn.net/Pieces_thinking/article/details/124335670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8"/>
              </a:rPr>
              <a:t>https://docs.xilinx.com/r/en-US/pg016_v_tc/Video-Timing-Controller-v6.2-LogiCORE-IP-Product-Guide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9"/>
              </a:rPr>
              <a:t>https://blog.csdn.net/u014586651/article/details/124019316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0"/>
              </a:rPr>
              <a:t>https://docs.xilinx.com/v/u/en-US/pg044_v_axis_vid_out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1"/>
              </a:rPr>
              <a:t>https://support.xilinx.com/s/question/0D52E00006xR6koSAC/video-blog-series?language=en_US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2"/>
              </a:rPr>
              <a:t>https://docs.xilinx.com/r/en-US/pg103-v-tpg/Video-Test-Pattern-Generator-v8.2-LogiCORE-IP-Product-Guide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21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744FB1D-4EA6-314B-AD36-B3875764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421" y="1907096"/>
            <a:ext cx="11353158" cy="362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8BEF6C-0149-C683-AC66-650F22F2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1481" y="1968377"/>
            <a:ext cx="8209038" cy="387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7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4780489A-960A-B902-092C-1648ACEE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1632" y="1844294"/>
            <a:ext cx="7228735" cy="38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9D9EF4-0388-F0CF-B3F8-014CFA56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4631" y="1316350"/>
            <a:ext cx="7511186" cy="50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7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C5551786-008D-C510-6649-139A4B97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0859" y="1316172"/>
            <a:ext cx="7511186" cy="50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64B74BF-A4F1-E6EF-870E-7079BF1D620A}"/>
              </a:ext>
            </a:extLst>
          </p:cNvPr>
          <p:cNvGrpSpPr/>
          <p:nvPr/>
        </p:nvGrpSpPr>
        <p:grpSpPr>
          <a:xfrm>
            <a:off x="6910513" y="1823300"/>
            <a:ext cx="3138362" cy="1088175"/>
            <a:chOff x="6843838" y="1889975"/>
            <a:chExt cx="3138362" cy="10881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078308C-0EEB-863F-71B0-D4183D129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425" y="1911350"/>
              <a:ext cx="1628775" cy="1066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1127B0C-8106-2C46-F1FC-FE66F6F487C1}"/>
                </a:ext>
              </a:extLst>
            </p:cNvPr>
            <p:cNvSpPr/>
            <p:nvPr/>
          </p:nvSpPr>
          <p:spPr>
            <a:xfrm flipV="1">
              <a:off x="6843838" y="2606675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F8657D5-968E-B75A-B804-C38F53512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5363" y="1889975"/>
              <a:ext cx="738062" cy="710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AE70986E-FEB3-D603-179C-94084C7804E9}"/>
                </a:ext>
              </a:extLst>
            </p:cNvPr>
            <p:cNvCxnSpPr>
              <a:cxnSpLocks/>
            </p:cNvCxnSpPr>
            <p:nvPr/>
          </p:nvCxnSpPr>
          <p:spPr>
            <a:xfrm>
              <a:off x="7615363" y="2974181"/>
              <a:ext cx="738062" cy="3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501329"/>
      </p:ext>
    </p:extLst>
  </p:cSld>
  <p:clrMapOvr>
    <a:masterClrMapping/>
  </p:clrMapOvr>
  <p:transition>
    <p:circl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260A189-02BE-D510-E697-4AE0A3C8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21" y="1760837"/>
            <a:ext cx="1628775" cy="28765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1FF790C9-CBDB-2F14-8526-10F84D311DEA}"/>
              </a:ext>
            </a:extLst>
          </p:cNvPr>
          <p:cNvGrpSpPr/>
          <p:nvPr/>
        </p:nvGrpSpPr>
        <p:grpSpPr>
          <a:xfrm>
            <a:off x="6891463" y="1730375"/>
            <a:ext cx="1353558" cy="2907012"/>
            <a:chOff x="6843838" y="1254125"/>
            <a:chExt cx="1353558" cy="290701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0EFE7C-A37B-6814-631A-9FC9A2BDB025}"/>
                </a:ext>
              </a:extLst>
            </p:cNvPr>
            <p:cNvSpPr/>
            <p:nvPr/>
          </p:nvSpPr>
          <p:spPr>
            <a:xfrm flipV="1">
              <a:off x="6843838" y="2606675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01C5676-9B2E-95D4-FDB5-29D9CD774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5363" y="1254125"/>
              <a:ext cx="582033" cy="1346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D8C65EBD-542B-E9CE-DA60-C38AC8296C2F}"/>
                </a:ext>
              </a:extLst>
            </p:cNvPr>
            <p:cNvCxnSpPr>
              <a:cxnSpLocks/>
            </p:cNvCxnSpPr>
            <p:nvPr/>
          </p:nvCxnSpPr>
          <p:spPr>
            <a:xfrm>
              <a:off x="7615363" y="2974181"/>
              <a:ext cx="582033" cy="11869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1779052"/>
      </p:ext>
    </p:extLst>
  </p:cSld>
  <p:clrMapOvr>
    <a:masterClrMapping/>
  </p:clrMapOvr>
  <p:transition>
    <p:circl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BEE049FC-6AC8-605E-9FE6-772913FEB2FE}"/>
              </a:ext>
            </a:extLst>
          </p:cNvPr>
          <p:cNvGrpSpPr/>
          <p:nvPr/>
        </p:nvGrpSpPr>
        <p:grpSpPr>
          <a:xfrm>
            <a:off x="1000124" y="2451100"/>
            <a:ext cx="6634289" cy="2901950"/>
            <a:chOff x="981074" y="2667000"/>
            <a:chExt cx="6634289" cy="290195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BFCF90C-54D2-17A4-1814-6018836A3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4" y="2669994"/>
              <a:ext cx="5114925" cy="2876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3893162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6112732" y="2667000"/>
              <a:ext cx="731106" cy="122616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2732" y="4247859"/>
              <a:ext cx="731106" cy="13210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56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(11/30)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6C38B-0176-E3E6-5151-61040F1F9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4158"/>
            <a:ext cx="12192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2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E6A0B05A-5BC0-0766-4321-588B1C36D5AA}"/>
              </a:ext>
            </a:extLst>
          </p:cNvPr>
          <p:cNvGrpSpPr/>
          <p:nvPr/>
        </p:nvGrpSpPr>
        <p:grpSpPr>
          <a:xfrm>
            <a:off x="3091206" y="2949213"/>
            <a:ext cx="4532866" cy="1771650"/>
            <a:chOff x="3082497" y="3193053"/>
            <a:chExt cx="4532866" cy="17716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4424794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097" y="3193053"/>
              <a:ext cx="865741" cy="12317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8097" y="4788331"/>
              <a:ext cx="865741" cy="1763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817F1737-ACAD-61F1-3241-144A1D47B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497" y="3193053"/>
              <a:ext cx="2895600" cy="1771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0991586"/>
      </p:ext>
    </p:extLst>
  </p:cSld>
  <p:clrMapOvr>
    <a:masterClrMapping/>
  </p:clrMapOvr>
  <p:transition>
    <p:circl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77E9578-0A48-9EF4-A4C7-7B1E959F3D9D}"/>
              </a:ext>
            </a:extLst>
          </p:cNvPr>
          <p:cNvGrpSpPr/>
          <p:nvPr/>
        </p:nvGrpSpPr>
        <p:grpSpPr>
          <a:xfrm>
            <a:off x="2040794" y="2813957"/>
            <a:ext cx="5603144" cy="2381250"/>
            <a:chOff x="2012219" y="3109232"/>
            <a:chExt cx="5603144" cy="23812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4964704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5957308" y="3109232"/>
              <a:ext cx="886530" cy="18554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146" y="5328241"/>
              <a:ext cx="929015" cy="1622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F62ECF65-A3FE-4AD9-772C-5AB600A15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219" y="3109232"/>
              <a:ext cx="3924300" cy="2381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6218157"/>
      </p:ext>
    </p:extLst>
  </p:cSld>
  <p:clrMapOvr>
    <a:masterClrMapping/>
  </p:clrMapOvr>
  <p:transition>
    <p:circl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92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962D90B-6DD9-2A0B-4924-8534AC3CAEEB}"/>
              </a:ext>
            </a:extLst>
          </p:cNvPr>
          <p:cNvGrpSpPr/>
          <p:nvPr/>
        </p:nvGrpSpPr>
        <p:grpSpPr>
          <a:xfrm>
            <a:off x="2790281" y="3691913"/>
            <a:ext cx="4872707" cy="1962537"/>
            <a:chOff x="2742656" y="4060916"/>
            <a:chExt cx="4872707" cy="196253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5659916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5600156" y="4060916"/>
              <a:ext cx="1243682" cy="1595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>
              <a:off x="5600156" y="5061041"/>
              <a:ext cx="1243682" cy="9624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F7BD1041-4DB8-B102-2FC4-C5D4D08F0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656" y="4060916"/>
              <a:ext cx="2857500" cy="1000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545632"/>
      </p:ext>
    </p:extLst>
  </p:cSld>
  <p:clrMapOvr>
    <a:masterClrMapping/>
  </p:clrMapOvr>
  <p:transition>
    <p:circl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35" name="圖片 34">
            <a:hlinkClick r:id="rId2" action="ppaction://hlinksldjump"/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C3080864-ADD7-2814-34C1-3DAF999A5FBA}"/>
              </a:ext>
            </a:extLst>
          </p:cNvPr>
          <p:cNvGrpSpPr/>
          <p:nvPr/>
        </p:nvGrpSpPr>
        <p:grpSpPr>
          <a:xfrm>
            <a:off x="2468437" y="2064429"/>
            <a:ext cx="5202362" cy="4025449"/>
            <a:chOff x="2468437" y="2064429"/>
            <a:chExt cx="5202362" cy="402544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A962D90B-6DD9-2A0B-4924-8534AC3CAEEB}"/>
                </a:ext>
              </a:extLst>
            </p:cNvPr>
            <p:cNvGrpSpPr/>
            <p:nvPr/>
          </p:nvGrpSpPr>
          <p:grpSpPr>
            <a:xfrm>
              <a:off x="5114815" y="2064429"/>
              <a:ext cx="2555984" cy="4025449"/>
              <a:chOff x="4453151" y="517771"/>
              <a:chExt cx="5686612" cy="550568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F3DA12B-A1D7-3895-1F70-45B015CA8FB4}"/>
                  </a:ext>
                </a:extLst>
              </p:cNvPr>
              <p:cNvSpPr/>
              <p:nvPr/>
            </p:nvSpPr>
            <p:spPr>
              <a:xfrm flipV="1">
                <a:off x="8345557" y="5528095"/>
                <a:ext cx="1794206" cy="49535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2A333433-8F8D-CF94-DE0C-F4DAAD6F4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151" y="517771"/>
                <a:ext cx="3892406" cy="50768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6F348B52-ED92-CB80-B58C-59C15B1AD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151" y="5594597"/>
                <a:ext cx="3892406" cy="42885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8988EA0-8DF0-065F-6546-53BBFFB68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437" y="2064429"/>
              <a:ext cx="2646378" cy="37118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0736310"/>
      </p:ext>
    </p:extLst>
  </p:cSld>
  <p:clrMapOvr>
    <a:masterClrMapping/>
  </p:clrMapOvr>
  <p:transition>
    <p:circl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94</a:t>
            </a:fld>
            <a:endParaRPr lang="zh-TW" alt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0475A9B-22A4-0440-3FF7-A4DC64F9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7201"/>
            <a:ext cx="7138667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CB7DB42-9D1E-C844-3277-C10A7356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961" y="2611400"/>
            <a:ext cx="3465839" cy="30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82190"/>
      </p:ext>
    </p:extLst>
  </p:cSld>
  <p:clrMapOvr>
    <a:masterClrMapping/>
  </p:clrMapOvr>
  <p:transition>
    <p:circl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95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03" y="2344375"/>
            <a:ext cx="2886075" cy="27527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334490" y="2726756"/>
            <a:ext cx="771525" cy="363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820978" y="2344375"/>
            <a:ext cx="1513512" cy="378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820978" y="3090293"/>
            <a:ext cx="1513512" cy="20068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122856"/>
      </p:ext>
    </p:extLst>
  </p:cSld>
  <p:clrMapOvr>
    <a:masterClrMapping/>
  </p:clrMapOvr>
  <p:transition>
    <p:circl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96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34903" y="2392592"/>
            <a:ext cx="2886075" cy="26562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6390" y="3336354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820978" y="2392592"/>
            <a:ext cx="1475412" cy="943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820978" y="3773914"/>
            <a:ext cx="1475412" cy="13231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2245"/>
      </p:ext>
    </p:extLst>
  </p:cSld>
  <p:clrMapOvr>
    <a:masterClrMapping/>
  </p:clrMapOvr>
  <p:transition>
    <p:circl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97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7766" y="2682152"/>
            <a:ext cx="2886073" cy="26562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6390" y="3906575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733839" y="2638425"/>
            <a:ext cx="1562551" cy="12667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733839" y="4344135"/>
            <a:ext cx="1562551" cy="994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807012"/>
      </p:ext>
    </p:extLst>
  </p:cSld>
  <p:clrMapOvr>
    <a:masterClrMapping/>
  </p:clrMapOvr>
  <p:transition>
    <p:circl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98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9673" y="2409807"/>
            <a:ext cx="2732653" cy="34310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7342" y="4475429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462326" y="2409807"/>
            <a:ext cx="1834064" cy="20656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462326" y="4912989"/>
            <a:ext cx="1834064" cy="927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29715"/>
      </p:ext>
    </p:extLst>
  </p:cSld>
  <p:clrMapOvr>
    <a:masterClrMapping/>
  </p:clrMapOvr>
  <p:transition>
    <p:circl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hlinkClick r:id="rId3" action="ppaction://hlinksldjump"/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9970" y="2032576"/>
            <a:ext cx="2492060" cy="3820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7342" y="5056439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342030" y="2032576"/>
            <a:ext cx="1954360" cy="3043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342030" y="5505453"/>
            <a:ext cx="1954360" cy="362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24424"/>
      </p:ext>
    </p:extLst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8114</TotalTime>
  <Words>3200</Words>
  <Application>Microsoft Office PowerPoint</Application>
  <PresentationFormat>寬螢幕</PresentationFormat>
  <Paragraphs>728</Paragraphs>
  <Slides>113</Slides>
  <Notes>51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18" baseType="lpstr">
      <vt:lpstr>標楷體</vt:lpstr>
      <vt:lpstr>Arial</vt:lpstr>
      <vt:lpstr>Calibri</vt:lpstr>
      <vt:lpstr>Times New Roman</vt:lpstr>
      <vt:lpstr>佈景主題1</vt:lpstr>
      <vt:lpstr>影像處理之軟硬體協同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專案架構(11/23)</vt:lpstr>
      <vt:lpstr>專案架構(11/30)</vt:lpstr>
      <vt:lpstr>專案架構(12/28)</vt:lpstr>
      <vt:lpstr>專案架構(01/04)</vt:lpstr>
      <vt:lpstr>專案架構(01/11)</vt:lpstr>
      <vt:lpstr>專案架構(11/30)</vt:lpstr>
      <vt:lpstr>專案架構(12/28)</vt:lpstr>
      <vt:lpstr>專案架構(01/04)</vt:lpstr>
      <vt:lpstr>專案架構(01/11)</vt:lpstr>
      <vt:lpstr>專案架構(01/11)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Code</vt:lpstr>
      <vt:lpstr>Code</vt:lpstr>
      <vt:lpstr>Code</vt:lpstr>
      <vt:lpstr>Code</vt:lpstr>
      <vt:lpstr>Code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問題記錄</vt:lpstr>
      <vt:lpstr>問題記錄</vt:lpstr>
      <vt:lpstr>問題記錄</vt:lpstr>
      <vt:lpstr>問題記錄</vt:lpstr>
      <vt:lpstr>參考資料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C109112113</cp:lastModifiedBy>
  <cp:revision>151</cp:revision>
  <dcterms:created xsi:type="dcterms:W3CDTF">2023-10-16T13:04:30Z</dcterms:created>
  <dcterms:modified xsi:type="dcterms:W3CDTF">2024-01-11T04:11:44Z</dcterms:modified>
</cp:coreProperties>
</file>